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3" r:id="rId1"/>
  </p:sldMasterIdLst>
  <p:sldIdLst>
    <p:sldId id="256" r:id="rId2"/>
    <p:sldId id="279" r:id="rId3"/>
    <p:sldId id="283" r:id="rId4"/>
    <p:sldId id="260" r:id="rId5"/>
    <p:sldId id="280" r:id="rId6"/>
    <p:sldId id="275" r:id="rId7"/>
    <p:sldId id="284" r:id="rId8"/>
    <p:sldId id="285" r:id="rId9"/>
    <p:sldId id="269" r:id="rId10"/>
    <p:sldId id="266" r:id="rId11"/>
    <p:sldId id="268" r:id="rId12"/>
    <p:sldId id="267" r:id="rId13"/>
    <p:sldId id="273" r:id="rId14"/>
    <p:sldId id="274" r:id="rId15"/>
    <p:sldId id="276" r:id="rId16"/>
    <p:sldId id="288" r:id="rId17"/>
    <p:sldId id="289" r:id="rId18"/>
    <p:sldId id="293" r:id="rId19"/>
    <p:sldId id="270" r:id="rId20"/>
    <p:sldId id="290" r:id="rId21"/>
    <p:sldId id="291" r:id="rId22"/>
    <p:sldId id="294" r:id="rId23"/>
    <p:sldId id="295" r:id="rId24"/>
    <p:sldId id="296"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544" autoAdjust="0"/>
    <p:restoredTop sz="94660"/>
  </p:normalViewPr>
  <p:slideViewPr>
    <p:cSldViewPr snapToGrid="0">
      <p:cViewPr varScale="1">
        <p:scale>
          <a:sx n="69" d="100"/>
          <a:sy n="69" d="100"/>
        </p:scale>
        <p:origin x="63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hdphoto2.wdp>
</file>

<file path=ppt/media/image1.png>
</file>

<file path=ppt/media/image10.pn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327780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661448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48758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3703705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918567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2895474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41849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870653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466057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81824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885020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133430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35220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3868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021834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81076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12/13/2016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176321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smtClean="0"/>
              <a:pPr/>
              <a:t>12/13/2016</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20247570"/>
      </p:ext>
    </p:extLst>
  </p:cSld>
  <p:clrMap bg1="dk1" tx1="lt1" bg2="dk2" tx2="lt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 id="2147483739" r:id="rId16"/>
    <p:sldLayoutId id="2147483740"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8.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500" b="1" cap="none" dirty="0">
                <a:latin typeface="Arial" panose="020B0604020202020204" pitchFamily="34" charset="0"/>
                <a:cs typeface="Arial" panose="020B0604020202020204" pitchFamily="34" charset="0"/>
              </a:rPr>
              <a:t>STUDENT PERFORMANCE PREDICTION USING DATA MINING</a:t>
            </a:r>
          </a:p>
        </p:txBody>
      </p:sp>
      <p:sp>
        <p:nvSpPr>
          <p:cNvPr id="3" name="Subtitle 2"/>
          <p:cNvSpPr>
            <a:spLocks noGrp="1"/>
          </p:cNvSpPr>
          <p:nvPr>
            <p:ph type="subTitle" idx="1"/>
          </p:nvPr>
        </p:nvSpPr>
        <p:spPr>
          <a:xfrm>
            <a:off x="684212" y="4037833"/>
            <a:ext cx="6400800" cy="1988897"/>
          </a:xfrm>
        </p:spPr>
        <p:txBody>
          <a:bodyPr>
            <a:normAutofit/>
          </a:bodyPr>
          <a:lstStyle/>
          <a:p>
            <a:r>
              <a:rPr lang="en-US" sz="2000" dirty="0">
                <a:latin typeface="Arial" panose="020B0604020202020204" pitchFamily="34" charset="0"/>
                <a:cs typeface="Arial" panose="020B0604020202020204" pitchFamily="34" charset="0"/>
              </a:rPr>
              <a:t>ASHISH PAUL STEPHEN (805663515)</a:t>
            </a:r>
          </a:p>
          <a:p>
            <a:r>
              <a:rPr lang="en-US" sz="2000" dirty="0">
                <a:latin typeface="Arial" panose="020B0604020202020204" pitchFamily="34" charset="0"/>
                <a:cs typeface="Arial" panose="020B0604020202020204" pitchFamily="34" charset="0"/>
              </a:rPr>
              <a:t>MOHIT KIRANGE (805600418)</a:t>
            </a:r>
          </a:p>
          <a:p>
            <a:r>
              <a:rPr lang="en-US" sz="2000">
                <a:latin typeface="Arial" panose="020B0604020202020204" pitchFamily="34" charset="0"/>
                <a:cs typeface="Arial" panose="020B0604020202020204" pitchFamily="34" charset="0"/>
              </a:rPr>
              <a:t>CPSC-531-02 </a:t>
            </a:r>
            <a:r>
              <a:rPr lang="en-US" sz="2000" dirty="0">
                <a:latin typeface="Arial" panose="020B0604020202020204" pitchFamily="34" charset="0"/>
                <a:cs typeface="Arial" panose="020B0604020202020204" pitchFamily="34" charset="0"/>
              </a:rPr>
              <a:t>Advance Database Management</a:t>
            </a:r>
          </a:p>
          <a:p>
            <a:r>
              <a:rPr lang="en-US" sz="2000" dirty="0">
                <a:latin typeface="Arial" panose="020B0604020202020204" pitchFamily="34" charset="0"/>
                <a:cs typeface="Arial" panose="020B0604020202020204" pitchFamily="34" charset="0"/>
              </a:rPr>
              <a:t>PROFESSOR: DR. CHUN-I P.CHEN	</a:t>
            </a:r>
          </a:p>
        </p:txBody>
      </p:sp>
      <p:pic>
        <p:nvPicPr>
          <p:cNvPr id="4" name="Picture 3"/>
          <p:cNvPicPr>
            <a:picLocks noChangeAspect="1"/>
          </p:cNvPicPr>
          <p:nvPr/>
        </p:nvPicPr>
        <p:blipFill>
          <a:blip r:embed="rId2"/>
          <a:stretch>
            <a:fillRect/>
          </a:stretch>
        </p:blipFill>
        <p:spPr>
          <a:xfrm>
            <a:off x="8991600" y="3843867"/>
            <a:ext cx="2638867" cy="2638867"/>
          </a:xfrm>
          <a:prstGeom prst="rect">
            <a:avLst/>
          </a:prstGeom>
        </p:spPr>
      </p:pic>
    </p:spTree>
    <p:extLst>
      <p:ext uri="{BB962C8B-B14F-4D97-AF65-F5344CB8AC3E}">
        <p14:creationId xmlns:p14="http://schemas.microsoft.com/office/powerpoint/2010/main" val="82489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lum bright="70000" contrast="-70000"/>
          </a:blip>
          <a:stretch>
            <a:fillRect/>
          </a:stretch>
        </p:blipFill>
        <p:spPr>
          <a:xfrm>
            <a:off x="4418384" y="4558782"/>
            <a:ext cx="3334603" cy="560213"/>
          </a:xfrm>
        </p:spPr>
      </p:pic>
      <p:pic>
        <p:nvPicPr>
          <p:cNvPr id="6" name="Picture 5"/>
          <p:cNvPicPr>
            <a:picLocks noChangeAspect="1"/>
          </p:cNvPicPr>
          <p:nvPr/>
        </p:nvPicPr>
        <p:blipFill>
          <a:blip r:embed="rId3">
            <a:biLevel thresh="25000"/>
            <a:extLst>
              <a:ext uri="{BEBA8EAE-BF5A-486C-A8C5-ECC9F3942E4B}">
                <a14:imgProps xmlns:a14="http://schemas.microsoft.com/office/drawing/2010/main">
                  <a14:imgLayer r:embed="rId4">
                    <a14:imgEffect>
                      <a14:sharpenSoften amount="-50000"/>
                    </a14:imgEffect>
                  </a14:imgLayer>
                </a14:imgProps>
              </a:ext>
            </a:extLst>
          </a:blip>
          <a:stretch>
            <a:fillRect/>
          </a:stretch>
        </p:blipFill>
        <p:spPr>
          <a:xfrm>
            <a:off x="1004746" y="4179899"/>
            <a:ext cx="1812455" cy="939096"/>
          </a:xfrm>
          <a:prstGeom prst="rect">
            <a:avLst/>
          </a:prstGeom>
          <a:effectLst>
            <a:glow rad="228600">
              <a:schemeClr val="accent1">
                <a:satMod val="175000"/>
                <a:alpha val="40000"/>
              </a:schemeClr>
            </a:glow>
          </a:effectLst>
        </p:spPr>
      </p:pic>
      <p:sp>
        <p:nvSpPr>
          <p:cNvPr id="7" name="TextBox 6"/>
          <p:cNvSpPr txBox="1"/>
          <p:nvPr/>
        </p:nvSpPr>
        <p:spPr>
          <a:xfrm>
            <a:off x="8818369" y="3264697"/>
            <a:ext cx="2706189" cy="707886"/>
          </a:xfrm>
          <a:prstGeom prst="rect">
            <a:avLst/>
          </a:prstGeom>
          <a:noFill/>
        </p:spPr>
        <p:txBody>
          <a:bodyPr wrap="none" rtlCol="0">
            <a:spAutoFit/>
          </a:bodyPr>
          <a:lstStyle/>
          <a:p>
            <a:pPr algn="ctr"/>
            <a:r>
              <a:rPr lang="en-US" sz="2000" dirty="0">
                <a:latin typeface="Arial" panose="020B0604020202020204" pitchFamily="34" charset="0"/>
                <a:cs typeface="Arial" panose="020B0604020202020204" pitchFamily="34" charset="0"/>
              </a:rPr>
              <a:t>For Preprocessing</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and building a model.</a:t>
            </a:r>
          </a:p>
        </p:txBody>
      </p:sp>
      <p:sp>
        <p:nvSpPr>
          <p:cNvPr id="8" name="TextBox 7"/>
          <p:cNvSpPr txBox="1"/>
          <p:nvPr/>
        </p:nvSpPr>
        <p:spPr>
          <a:xfrm>
            <a:off x="4772683" y="3264697"/>
            <a:ext cx="2279791" cy="707886"/>
          </a:xfrm>
          <a:prstGeom prst="rect">
            <a:avLst/>
          </a:prstGeom>
          <a:noFill/>
        </p:spPr>
        <p:txBody>
          <a:bodyPr wrap="none" rtlCol="0">
            <a:spAutoFit/>
          </a:bodyPr>
          <a:lstStyle/>
          <a:p>
            <a:pPr algn="ctr"/>
            <a:r>
              <a:rPr lang="en-US" sz="2000" dirty="0">
                <a:latin typeface="Arial" panose="020B0604020202020204" pitchFamily="34" charset="0"/>
                <a:cs typeface="Arial" panose="020B0604020202020204" pitchFamily="34" charset="0"/>
              </a:rPr>
              <a:t>For developing UI </a:t>
            </a:r>
          </a:p>
          <a:p>
            <a:pPr algn="ctr"/>
            <a:r>
              <a:rPr lang="en-US" sz="2000" dirty="0">
                <a:latin typeface="Arial" panose="020B0604020202020204" pitchFamily="34" charset="0"/>
                <a:cs typeface="Arial" panose="020B0604020202020204" pitchFamily="34" charset="0"/>
              </a:rPr>
              <a:t>in C# &amp; HTML</a:t>
            </a:r>
          </a:p>
        </p:txBody>
      </p:sp>
      <p:sp>
        <p:nvSpPr>
          <p:cNvPr id="9" name="TextBox 8"/>
          <p:cNvSpPr txBox="1"/>
          <p:nvPr/>
        </p:nvSpPr>
        <p:spPr>
          <a:xfrm>
            <a:off x="582294" y="3264697"/>
            <a:ext cx="2693552" cy="707886"/>
          </a:xfrm>
          <a:prstGeom prst="rect">
            <a:avLst/>
          </a:prstGeom>
          <a:noFill/>
        </p:spPr>
        <p:txBody>
          <a:bodyPr wrap="square" rtlCol="0">
            <a:spAutoFit/>
          </a:bodyPr>
          <a:lstStyle/>
          <a:p>
            <a:pPr algn="ctr"/>
            <a:r>
              <a:rPr lang="en-US" sz="2000" dirty="0">
                <a:latin typeface="Arial" panose="020B0604020202020204" pitchFamily="34" charset="0"/>
                <a:cs typeface="Arial" panose="020B0604020202020204" pitchFamily="34" charset="0"/>
              </a:rPr>
              <a:t>For loading dataset &amp;</a:t>
            </a:r>
            <a:br>
              <a:rPr lang="en-US" sz="2000" dirty="0">
                <a:latin typeface="Arial" panose="020B0604020202020204" pitchFamily="34" charset="0"/>
                <a:cs typeface="Arial" panose="020B0604020202020204" pitchFamily="34" charset="0"/>
              </a:rPr>
            </a:br>
            <a:r>
              <a:rPr lang="en-US" sz="2000" dirty="0">
                <a:latin typeface="Arial" panose="020B0604020202020204" pitchFamily="34" charset="0"/>
                <a:cs typeface="Arial" panose="020B0604020202020204" pitchFamily="34" charset="0"/>
              </a:rPr>
              <a:t>connecting the model</a:t>
            </a:r>
          </a:p>
        </p:txBody>
      </p:sp>
      <p:pic>
        <p:nvPicPr>
          <p:cNvPr id="1026" name="Picture 2" descr="Image result for weka logo"/>
          <p:cNvPicPr>
            <a:picLocks noChangeAspect="1" noChangeArrowheads="1"/>
          </p:cNvPicPr>
          <p:nvPr/>
        </p:nvPicPr>
        <p:blipFill>
          <a:blip r:embed="rId5">
            <a:lum bright="70000" contrast="-70000"/>
            <a:extLst>
              <a:ext uri="{BEBA8EAE-BF5A-486C-A8C5-ECC9F3942E4B}">
                <a14:imgProps xmlns:a14="http://schemas.microsoft.com/office/drawing/2010/main">
                  <a14:imgLayer r:embed="rId6">
                    <a14:imgEffect>
                      <a14:backgroundRemoval t="0" b="100000" l="417" r="100000">
                        <a14:backgroundMark x1="8750" y1="7917" x2="8750" y2="7917"/>
                        <a14:backgroundMark x1="95417" y1="11250" x2="95417" y2="11250"/>
                        <a14:backgroundMark x1="88333" y1="91667" x2="88333" y2="91667"/>
                        <a14:backgroundMark x1="9583" y1="90833" x2="9583" y2="90833"/>
                        <a14:backgroundMark x1="9583" y1="90833" x2="9583" y2="90833"/>
                      </a14:backgroundRemoval>
                    </a14:imgEffect>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9354170" y="3873557"/>
            <a:ext cx="2075241" cy="207524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582294" y="1568071"/>
            <a:ext cx="8127802" cy="707886"/>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Min System Requirements :</a:t>
            </a:r>
          </a:p>
          <a:p>
            <a:r>
              <a:rPr lang="en-US" sz="2000" dirty="0">
                <a:latin typeface="Arial" panose="020B0604020202020204" pitchFamily="34" charset="0"/>
                <a:cs typeface="Arial" panose="020B0604020202020204" pitchFamily="34" charset="0"/>
              </a:rPr>
              <a:t>1.6 GHz processor, 2 GB of RAM , 10 GB of available hard disk space</a:t>
            </a:r>
          </a:p>
        </p:txBody>
      </p:sp>
      <p:sp>
        <p:nvSpPr>
          <p:cNvPr id="10"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SYSTEM &amp; SOFTWARE REQUIREMENTS</a:t>
            </a:r>
          </a:p>
        </p:txBody>
      </p:sp>
      <p:sp>
        <p:nvSpPr>
          <p:cNvPr id="12" name="TextBox 11"/>
          <p:cNvSpPr txBox="1"/>
          <p:nvPr/>
        </p:nvSpPr>
        <p:spPr>
          <a:xfrm>
            <a:off x="582294" y="2722046"/>
            <a:ext cx="2092239"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Software used :</a:t>
            </a:r>
          </a:p>
        </p:txBody>
      </p:sp>
    </p:spTree>
    <p:extLst>
      <p:ext uri="{BB962C8B-B14F-4D97-AF65-F5344CB8AC3E}">
        <p14:creationId xmlns:p14="http://schemas.microsoft.com/office/powerpoint/2010/main" val="1698012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0"/>
            <a:ext cx="10344006" cy="1507067"/>
          </a:xfrm>
        </p:spPr>
        <p:txBody>
          <a:bodyPr>
            <a:normAutofit/>
          </a:bodyPr>
          <a:lstStyle/>
          <a:p>
            <a:r>
              <a:rPr lang="en-US" sz="4000" b="1" dirty="0">
                <a:latin typeface="Arial" panose="020B0604020202020204" pitchFamily="34" charset="0"/>
                <a:cs typeface="Arial" panose="020B0604020202020204" pitchFamily="34" charset="0"/>
              </a:rPr>
              <a:t>Waikato Environment for Knowledge Analysis</a:t>
            </a:r>
            <a:r>
              <a:rPr lang="en-US" sz="4000" dirty="0">
                <a:latin typeface="Arial" panose="020B0604020202020204" pitchFamily="34" charset="0"/>
                <a:cs typeface="Arial" panose="020B0604020202020204" pitchFamily="34" charset="0"/>
              </a:rPr>
              <a:t> (</a:t>
            </a:r>
            <a:r>
              <a:rPr lang="en-US" sz="4000" b="1" dirty="0">
                <a:latin typeface="Arial" panose="020B0604020202020204" pitchFamily="34" charset="0"/>
                <a:cs typeface="Arial" panose="020B0604020202020204" pitchFamily="34" charset="0"/>
              </a:rPr>
              <a:t>Weka</a:t>
            </a:r>
            <a:r>
              <a:rPr lang="en-US" sz="4000" dirty="0">
                <a:latin typeface="Arial" panose="020B0604020202020204" pitchFamily="34" charset="0"/>
                <a:cs typeface="Arial" panose="020B0604020202020204" pitchFamily="34" charset="0"/>
              </a:rPr>
              <a:t>)</a:t>
            </a:r>
          </a:p>
        </p:txBody>
      </p:sp>
      <p:sp>
        <p:nvSpPr>
          <p:cNvPr id="3" name="Content Placeholder 2"/>
          <p:cNvSpPr>
            <a:spLocks noGrp="1"/>
          </p:cNvSpPr>
          <p:nvPr>
            <p:ph idx="1"/>
          </p:nvPr>
        </p:nvSpPr>
        <p:spPr>
          <a:xfrm>
            <a:off x="684212" y="1065475"/>
            <a:ext cx="9590088" cy="5287619"/>
          </a:xfrm>
        </p:spPr>
        <p:txBody>
          <a:bodyPr>
            <a:normAutofit/>
          </a:bodyPr>
          <a:lstStyle/>
          <a:p>
            <a:r>
              <a:rPr lang="en-US" dirty="0"/>
              <a:t>Popular suite of machine learning software</a:t>
            </a:r>
          </a:p>
          <a:p>
            <a:r>
              <a:rPr lang="en-US" dirty="0"/>
              <a:t>Developed at the University of Waikato, New Zealand. </a:t>
            </a:r>
          </a:p>
          <a:p>
            <a:r>
              <a:rPr lang="en-US" dirty="0"/>
              <a:t>It is free software licensed </a:t>
            </a:r>
          </a:p>
          <a:p>
            <a:r>
              <a:rPr lang="en-US" dirty="0"/>
              <a:t>can be applied directly to a dataset or called from your own Java code. </a:t>
            </a:r>
          </a:p>
          <a:p>
            <a:r>
              <a:rPr lang="en-US" dirty="0"/>
              <a:t>tools for data pre-processing, visualization , classification, regression, clustering, association rules, and visualization</a:t>
            </a:r>
          </a:p>
          <a:p>
            <a:r>
              <a:rPr lang="en-US" dirty="0"/>
              <a:t>As EDM stresses on analysis and predict, same fashion is continued as Model is created based on analysis and this model is used for prediction.</a:t>
            </a:r>
          </a:p>
        </p:txBody>
      </p:sp>
    </p:spTree>
    <p:extLst>
      <p:ext uri="{BB962C8B-B14F-4D97-AF65-F5344CB8AC3E}">
        <p14:creationId xmlns:p14="http://schemas.microsoft.com/office/powerpoint/2010/main" val="742477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ttps://lh3.googleusercontent.com/PT-mGiVBJf55jzB5MfL8RcZlicpi6Ba4PQ8kB9ptnGgOJJ6os7p_ZPtpiRHuuL7D76myLQkw-_UMRzSuAi4GY3KwjjanUYkeIA5eUQkMNAFud1MRJAOfeiRYAOpKNsXUekkLcz-K"/>
          <p:cNvPicPr/>
          <p:nvPr/>
        </p:nvPicPr>
        <p:blipFill>
          <a:blip r:embed="rId2">
            <a:extLst>
              <a:ext uri="{28A0092B-C50C-407E-A947-70E740481C1C}">
                <a14:useLocalDpi xmlns:a14="http://schemas.microsoft.com/office/drawing/2010/main" val="0"/>
              </a:ext>
            </a:extLst>
          </a:blip>
          <a:srcRect/>
          <a:stretch>
            <a:fillRect/>
          </a:stretch>
        </p:blipFill>
        <p:spPr bwMode="auto">
          <a:xfrm>
            <a:off x="8506691" y="221673"/>
            <a:ext cx="3158836" cy="6497781"/>
          </a:xfrm>
          <a:prstGeom prst="rect">
            <a:avLst/>
          </a:prstGeom>
          <a:noFill/>
          <a:ln>
            <a:noFill/>
          </a:ln>
        </p:spPr>
      </p:pic>
      <p:sp>
        <p:nvSpPr>
          <p:cNvPr id="5" name="TextBox 4"/>
          <p:cNvSpPr txBox="1"/>
          <p:nvPr/>
        </p:nvSpPr>
        <p:spPr>
          <a:xfrm>
            <a:off x="684212" y="1347510"/>
            <a:ext cx="6528006" cy="5344476"/>
          </a:xfrm>
          <a:prstGeom prst="rect">
            <a:avLst/>
          </a:prstGeom>
          <a:noFill/>
        </p:spPr>
        <p:txBody>
          <a:bodyPr wrap="none" rtlCol="0">
            <a:spAutoFit/>
          </a:bodyPr>
          <a:lstStyle/>
          <a:p>
            <a:pPr marL="342900" indent="-342900">
              <a:lnSpc>
                <a:spcPct val="250000"/>
              </a:lnSpc>
              <a:buAutoNum type="arabicPeriod"/>
            </a:pPr>
            <a:r>
              <a:rPr lang="en-US" sz="2000" dirty="0">
                <a:latin typeface="Arial" panose="020B0604020202020204" pitchFamily="34" charset="0"/>
                <a:cs typeface="Arial" panose="020B0604020202020204" pitchFamily="34" charset="0"/>
              </a:rPr>
              <a:t>Dataset is collected.</a:t>
            </a:r>
          </a:p>
          <a:p>
            <a:pPr marL="342900" indent="-342900">
              <a:lnSpc>
                <a:spcPct val="250000"/>
              </a:lnSpc>
              <a:buAutoNum type="arabicPeriod"/>
            </a:pPr>
            <a:r>
              <a:rPr lang="en-US" sz="2000" dirty="0">
                <a:latin typeface="Arial" panose="020B0604020202020204" pitchFamily="34" charset="0"/>
                <a:cs typeface="Arial" panose="020B0604020202020204" pitchFamily="34" charset="0"/>
              </a:rPr>
              <a:t>Dataset is uploaded to WEKA and accuracy is noted.</a:t>
            </a:r>
          </a:p>
          <a:p>
            <a:pPr marL="342900" indent="-342900">
              <a:lnSpc>
                <a:spcPct val="250000"/>
              </a:lnSpc>
              <a:buAutoNum type="arabicPeriod"/>
            </a:pPr>
            <a:r>
              <a:rPr lang="en-US" sz="2000" dirty="0">
                <a:latin typeface="Arial" panose="020B0604020202020204" pitchFamily="34" charset="0"/>
                <a:cs typeface="Arial" panose="020B0604020202020204" pitchFamily="34" charset="0"/>
              </a:rPr>
              <a:t>Model is created from WEKA after classification.</a:t>
            </a:r>
          </a:p>
          <a:p>
            <a:pPr marL="342900" indent="-342900">
              <a:lnSpc>
                <a:spcPct val="250000"/>
              </a:lnSpc>
              <a:buAutoNum type="arabicPeriod"/>
            </a:pPr>
            <a:r>
              <a:rPr lang="en-US" sz="2000" dirty="0">
                <a:latin typeface="Arial" panose="020B0604020202020204" pitchFamily="34" charset="0"/>
                <a:cs typeface="Arial" panose="020B0604020202020204" pitchFamily="34" charset="0"/>
              </a:rPr>
              <a:t>Model is saved along with the .csv data file.</a:t>
            </a:r>
          </a:p>
          <a:p>
            <a:pPr marL="342900" indent="-342900">
              <a:lnSpc>
                <a:spcPct val="250000"/>
              </a:lnSpc>
              <a:buAutoNum type="arabicPeriod"/>
            </a:pPr>
            <a:r>
              <a:rPr lang="en-US" sz="2000" dirty="0">
                <a:latin typeface="Arial" panose="020B0604020202020204" pitchFamily="34" charset="0"/>
                <a:cs typeface="Arial" panose="020B0604020202020204" pitchFamily="34" charset="0"/>
              </a:rPr>
              <a:t>Model is loaded into MYSQL along with the dataset.</a:t>
            </a:r>
          </a:p>
          <a:p>
            <a:pPr marL="342900" indent="-342900">
              <a:lnSpc>
                <a:spcPct val="250000"/>
              </a:lnSpc>
              <a:buAutoNum type="arabicPeriod"/>
            </a:pPr>
            <a:r>
              <a:rPr lang="en-US" sz="2000" dirty="0">
                <a:latin typeface="Arial" panose="020B0604020202020204" pitchFamily="34" charset="0"/>
                <a:cs typeface="Arial" panose="020B0604020202020204" pitchFamily="34" charset="0"/>
              </a:rPr>
              <a:t>Model is used to make prediction on test data.</a:t>
            </a:r>
          </a:p>
          <a:p>
            <a:pPr marL="342900" indent="-342900">
              <a:lnSpc>
                <a:spcPct val="250000"/>
              </a:lnSpc>
              <a:buAutoNum type="arabicPeriod"/>
            </a:pPr>
            <a:r>
              <a:rPr lang="en-US" sz="2000" dirty="0">
                <a:latin typeface="Arial" panose="020B0604020202020204" pitchFamily="34" charset="0"/>
                <a:cs typeface="Arial" panose="020B0604020202020204" pitchFamily="34" charset="0"/>
              </a:rPr>
              <a:t>Prediction is made using UI made via visual studio.</a:t>
            </a:r>
          </a:p>
        </p:txBody>
      </p:sp>
      <p:sp>
        <p:nvSpPr>
          <p:cNvPr id="6"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PROPOSED METHODOLOGY</a:t>
            </a:r>
          </a:p>
        </p:txBody>
      </p:sp>
    </p:spTree>
    <p:extLst>
      <p:ext uri="{BB962C8B-B14F-4D97-AF65-F5344CB8AC3E}">
        <p14:creationId xmlns:p14="http://schemas.microsoft.com/office/powerpoint/2010/main" val="4322655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1393467"/>
            <a:ext cx="10881438" cy="4736989"/>
          </a:xfrm>
        </p:spPr>
        <p:txBody>
          <a:bodyPr>
            <a:normAutofit/>
          </a:bodyPr>
          <a:lstStyle/>
          <a:p>
            <a:r>
              <a:rPr lang="en-US" dirty="0">
                <a:latin typeface="Arial" panose="020B0604020202020204" pitchFamily="34" charset="0"/>
                <a:cs typeface="Arial" panose="020B0604020202020204" pitchFamily="34" charset="0"/>
              </a:rPr>
              <a:t>From the Computer Science department at Mumbai University, India, </a:t>
            </a:r>
          </a:p>
          <a:p>
            <a:r>
              <a:rPr lang="en-US" dirty="0">
                <a:latin typeface="Arial" panose="020B0604020202020204" pitchFamily="34" charset="0"/>
                <a:cs typeface="Arial" panose="020B0604020202020204" pitchFamily="34" charset="0"/>
              </a:rPr>
              <a:t>2 consecutive semesters, 2015-2016. </a:t>
            </a:r>
          </a:p>
          <a:p>
            <a:r>
              <a:rPr lang="en-US" dirty="0">
                <a:latin typeface="Arial" panose="020B0604020202020204" pitchFamily="34" charset="0"/>
                <a:cs typeface="Arial" panose="020B0604020202020204" pitchFamily="34" charset="0"/>
              </a:rPr>
              <a:t>200 records for each course “</a:t>
            </a:r>
            <a:r>
              <a:rPr lang="en-US" b="1" dirty="0">
                <a:latin typeface="Arial" panose="020B0604020202020204" pitchFamily="34" charset="0"/>
                <a:cs typeface="Arial" panose="020B0604020202020204" pitchFamily="34" charset="0"/>
              </a:rPr>
              <a:t>Data Structures</a:t>
            </a:r>
            <a:r>
              <a:rPr lang="en-US" dirty="0">
                <a:latin typeface="Arial" panose="020B0604020202020204" pitchFamily="34" charset="0"/>
                <a:cs typeface="Arial" panose="020B0604020202020204" pitchFamily="34" charset="0"/>
              </a:rPr>
              <a:t>” and “</a:t>
            </a:r>
            <a:r>
              <a:rPr lang="en-US" b="1" dirty="0">
                <a:latin typeface="Arial" panose="020B0604020202020204" pitchFamily="34" charset="0"/>
                <a:cs typeface="Arial" panose="020B0604020202020204" pitchFamily="34" charset="0"/>
              </a:rPr>
              <a:t>Computer System and Organization</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Attributes : </a:t>
            </a:r>
            <a:r>
              <a:rPr lang="en-US" b="1" dirty="0">
                <a:latin typeface="Arial" panose="020B0604020202020204" pitchFamily="34" charset="0"/>
                <a:cs typeface="Arial" panose="020B0604020202020204" pitchFamily="34" charset="0"/>
              </a:rPr>
              <a:t>student ID, student name, student grades in quiz1, quiz2, and quiz3, midterm1, midterm2, project, tutorial, final exam, </a:t>
            </a:r>
            <a:r>
              <a:rPr lang="en-US" dirty="0">
                <a:latin typeface="Arial" panose="020B0604020202020204" pitchFamily="34" charset="0"/>
                <a:cs typeface="Arial" panose="020B0604020202020204" pitchFamily="34" charset="0"/>
              </a:rPr>
              <a:t>and</a:t>
            </a:r>
            <a:r>
              <a:rPr lang="en-US" b="1" dirty="0">
                <a:latin typeface="Arial" panose="020B0604020202020204" pitchFamily="34" charset="0"/>
                <a:cs typeface="Arial" panose="020B0604020202020204" pitchFamily="34" charset="0"/>
              </a:rPr>
              <a:t> total points</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p:txBody>
      </p:sp>
      <p:sp>
        <p:nvSpPr>
          <p:cNvPr id="7"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SOURCE OF DATA</a:t>
            </a:r>
          </a:p>
        </p:txBody>
      </p:sp>
      <p:pic>
        <p:nvPicPr>
          <p:cNvPr id="1028" name="Picture 4" descr="Image result for mumbai university logo 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81850" y="440967"/>
            <a:ext cx="47625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459073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949930558"/>
              </p:ext>
            </p:extLst>
          </p:nvPr>
        </p:nvGraphicFramePr>
        <p:xfrm>
          <a:off x="1177385" y="2092035"/>
          <a:ext cx="9837230" cy="4448021"/>
        </p:xfrm>
        <a:graphic>
          <a:graphicData uri="http://schemas.openxmlformats.org/drawingml/2006/table">
            <a:tbl>
              <a:tblPr>
                <a:tableStyleId>{5C22544A-7EE6-4342-B048-85BDC9FD1C3A}</a:tableStyleId>
              </a:tblPr>
              <a:tblGrid>
                <a:gridCol w="756710">
                  <a:extLst>
                    <a:ext uri="{9D8B030D-6E8A-4147-A177-3AD203B41FA5}">
                      <a16:colId xmlns:a16="http://schemas.microsoft.com/office/drawing/2014/main" val="2087880572"/>
                    </a:ext>
                  </a:extLst>
                </a:gridCol>
                <a:gridCol w="756710">
                  <a:extLst>
                    <a:ext uri="{9D8B030D-6E8A-4147-A177-3AD203B41FA5}">
                      <a16:colId xmlns:a16="http://schemas.microsoft.com/office/drawing/2014/main" val="3143880322"/>
                    </a:ext>
                  </a:extLst>
                </a:gridCol>
                <a:gridCol w="756710">
                  <a:extLst>
                    <a:ext uri="{9D8B030D-6E8A-4147-A177-3AD203B41FA5}">
                      <a16:colId xmlns:a16="http://schemas.microsoft.com/office/drawing/2014/main" val="4197810207"/>
                    </a:ext>
                  </a:extLst>
                </a:gridCol>
                <a:gridCol w="756710">
                  <a:extLst>
                    <a:ext uri="{9D8B030D-6E8A-4147-A177-3AD203B41FA5}">
                      <a16:colId xmlns:a16="http://schemas.microsoft.com/office/drawing/2014/main" val="4002102992"/>
                    </a:ext>
                  </a:extLst>
                </a:gridCol>
                <a:gridCol w="756710">
                  <a:extLst>
                    <a:ext uri="{9D8B030D-6E8A-4147-A177-3AD203B41FA5}">
                      <a16:colId xmlns:a16="http://schemas.microsoft.com/office/drawing/2014/main" val="2427298295"/>
                    </a:ext>
                  </a:extLst>
                </a:gridCol>
                <a:gridCol w="756710">
                  <a:extLst>
                    <a:ext uri="{9D8B030D-6E8A-4147-A177-3AD203B41FA5}">
                      <a16:colId xmlns:a16="http://schemas.microsoft.com/office/drawing/2014/main" val="836260000"/>
                    </a:ext>
                  </a:extLst>
                </a:gridCol>
                <a:gridCol w="756710">
                  <a:extLst>
                    <a:ext uri="{9D8B030D-6E8A-4147-A177-3AD203B41FA5}">
                      <a16:colId xmlns:a16="http://schemas.microsoft.com/office/drawing/2014/main" val="1964350543"/>
                    </a:ext>
                  </a:extLst>
                </a:gridCol>
                <a:gridCol w="756710">
                  <a:extLst>
                    <a:ext uri="{9D8B030D-6E8A-4147-A177-3AD203B41FA5}">
                      <a16:colId xmlns:a16="http://schemas.microsoft.com/office/drawing/2014/main" val="1595238485"/>
                    </a:ext>
                  </a:extLst>
                </a:gridCol>
                <a:gridCol w="756710">
                  <a:extLst>
                    <a:ext uri="{9D8B030D-6E8A-4147-A177-3AD203B41FA5}">
                      <a16:colId xmlns:a16="http://schemas.microsoft.com/office/drawing/2014/main" val="3326123464"/>
                    </a:ext>
                  </a:extLst>
                </a:gridCol>
                <a:gridCol w="756710">
                  <a:extLst>
                    <a:ext uri="{9D8B030D-6E8A-4147-A177-3AD203B41FA5}">
                      <a16:colId xmlns:a16="http://schemas.microsoft.com/office/drawing/2014/main" val="4165371285"/>
                    </a:ext>
                  </a:extLst>
                </a:gridCol>
                <a:gridCol w="756710">
                  <a:extLst>
                    <a:ext uri="{9D8B030D-6E8A-4147-A177-3AD203B41FA5}">
                      <a16:colId xmlns:a16="http://schemas.microsoft.com/office/drawing/2014/main" val="129634362"/>
                    </a:ext>
                  </a:extLst>
                </a:gridCol>
                <a:gridCol w="756710">
                  <a:extLst>
                    <a:ext uri="{9D8B030D-6E8A-4147-A177-3AD203B41FA5}">
                      <a16:colId xmlns:a16="http://schemas.microsoft.com/office/drawing/2014/main" val="1764528665"/>
                    </a:ext>
                  </a:extLst>
                </a:gridCol>
                <a:gridCol w="756710">
                  <a:extLst>
                    <a:ext uri="{9D8B030D-6E8A-4147-A177-3AD203B41FA5}">
                      <a16:colId xmlns:a16="http://schemas.microsoft.com/office/drawing/2014/main" val="2963426830"/>
                    </a:ext>
                  </a:extLst>
                </a:gridCol>
              </a:tblGrid>
              <a:tr h="428014">
                <a:tc>
                  <a:txBody>
                    <a:bodyPr/>
                    <a:lstStyle/>
                    <a:p>
                      <a:pPr algn="l" fontAlgn="b"/>
                      <a:r>
                        <a:rPr lang="en-US" sz="1300" u="none" strike="noStrike">
                          <a:effectLst/>
                        </a:rPr>
                        <a:t>Name</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ID</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Mid1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dirty="0">
                          <a:effectLst/>
                        </a:rPr>
                        <a:t>Mid2</a:t>
                      </a:r>
                      <a:endParaRPr lang="en-US" sz="1300" b="0" i="0" u="none" strike="noStrike" dirty="0">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Quiz 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Quiz 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Quiz 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Project</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Tutorial </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Final Lab</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Final Exam</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Total</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dirty="0">
                          <a:effectLst/>
                        </a:rPr>
                        <a:t>Grade</a:t>
                      </a:r>
                      <a:endParaRPr lang="en-US" sz="1300" b="0" i="0" u="none" strike="noStrike" dirty="0">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2653183668"/>
                  </a:ext>
                </a:extLst>
              </a:tr>
              <a:tr h="236471">
                <a:tc>
                  <a:txBody>
                    <a:bodyPr/>
                    <a:lstStyle/>
                    <a:p>
                      <a:pPr algn="l" fontAlgn="b"/>
                      <a:r>
                        <a:rPr lang="en-US" sz="1300" u="none" strike="noStrike">
                          <a:effectLst/>
                        </a:rPr>
                        <a:t>Rahul</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121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B</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2579690398"/>
                  </a:ext>
                </a:extLst>
              </a:tr>
              <a:tr h="236471">
                <a:tc>
                  <a:txBody>
                    <a:bodyPr/>
                    <a:lstStyle/>
                    <a:p>
                      <a:pPr algn="l" fontAlgn="b"/>
                      <a:r>
                        <a:rPr lang="en-US" sz="1300" u="none" strike="noStrike">
                          <a:effectLst/>
                        </a:rPr>
                        <a:t>Karun</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122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A</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1573485038"/>
                  </a:ext>
                </a:extLst>
              </a:tr>
              <a:tr h="236471">
                <a:tc>
                  <a:txBody>
                    <a:bodyPr/>
                    <a:lstStyle/>
                    <a:p>
                      <a:pPr algn="l" fontAlgn="b"/>
                      <a:r>
                        <a:rPr lang="en-US" sz="1300" u="none" strike="noStrike">
                          <a:effectLst/>
                        </a:rPr>
                        <a:t>tapan</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123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62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D</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2501188675"/>
                  </a:ext>
                </a:extLst>
              </a:tr>
              <a:tr h="236471">
                <a:tc>
                  <a:txBody>
                    <a:bodyPr/>
                    <a:lstStyle/>
                    <a:p>
                      <a:pPr algn="l" fontAlgn="b"/>
                      <a:r>
                        <a:rPr lang="en-US" sz="1300" u="none" strike="noStrike">
                          <a:effectLst/>
                        </a:rPr>
                        <a:t>manan</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124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C</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2130043447"/>
                  </a:ext>
                </a:extLst>
              </a:tr>
              <a:tr h="236471">
                <a:tc>
                  <a:txBody>
                    <a:bodyPr/>
                    <a:lstStyle/>
                    <a:p>
                      <a:pPr algn="l" fontAlgn="b"/>
                      <a:r>
                        <a:rPr lang="en-US" sz="1300" u="none" strike="noStrike">
                          <a:effectLst/>
                        </a:rPr>
                        <a:t>samson</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125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B</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954614694"/>
                  </a:ext>
                </a:extLst>
              </a:tr>
              <a:tr h="236471">
                <a:tc>
                  <a:txBody>
                    <a:bodyPr/>
                    <a:lstStyle/>
                    <a:p>
                      <a:pPr algn="l" fontAlgn="b"/>
                      <a:r>
                        <a:rPr lang="en-US" sz="1300" u="none" strike="noStrike">
                          <a:effectLst/>
                        </a:rPr>
                        <a:t>zeeban</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126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A</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2120657865"/>
                  </a:ext>
                </a:extLst>
              </a:tr>
              <a:tr h="236471">
                <a:tc>
                  <a:txBody>
                    <a:bodyPr/>
                    <a:lstStyle/>
                    <a:p>
                      <a:pPr algn="l" fontAlgn="b"/>
                      <a:r>
                        <a:rPr lang="en-US" sz="1300" u="none" strike="noStrike">
                          <a:effectLst/>
                        </a:rPr>
                        <a:t>yohan</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127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C</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3139998716"/>
                  </a:ext>
                </a:extLst>
              </a:tr>
              <a:tr h="236471">
                <a:tc>
                  <a:txBody>
                    <a:bodyPr/>
                    <a:lstStyle/>
                    <a:p>
                      <a:pPr algn="l" fontAlgn="b"/>
                      <a:r>
                        <a:rPr lang="en-US" sz="1300" u="none" strike="noStrike">
                          <a:effectLst/>
                        </a:rPr>
                        <a:t>loham</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128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C</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1638436988"/>
                  </a:ext>
                </a:extLst>
              </a:tr>
              <a:tr h="236471">
                <a:tc>
                  <a:txBody>
                    <a:bodyPr/>
                    <a:lstStyle/>
                    <a:p>
                      <a:pPr algn="l" fontAlgn="b"/>
                      <a:r>
                        <a:rPr lang="en-US" sz="1300" u="none" strike="noStrike">
                          <a:effectLst/>
                        </a:rPr>
                        <a:t>kamal</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129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68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D</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2052143048"/>
                  </a:ext>
                </a:extLst>
              </a:tr>
              <a:tr h="236471">
                <a:tc>
                  <a:txBody>
                    <a:bodyPr/>
                    <a:lstStyle/>
                    <a:p>
                      <a:pPr algn="l" fontAlgn="b"/>
                      <a:r>
                        <a:rPr lang="en-US" sz="1300" u="none" strike="noStrike">
                          <a:effectLst/>
                        </a:rPr>
                        <a:t>hector</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130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C</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1244882650"/>
                  </a:ext>
                </a:extLst>
              </a:tr>
              <a:tr h="236471">
                <a:tc>
                  <a:txBody>
                    <a:bodyPr/>
                    <a:lstStyle/>
                    <a:p>
                      <a:pPr algn="l" fontAlgn="b"/>
                      <a:r>
                        <a:rPr lang="en-US" sz="1300" u="none" strike="noStrike">
                          <a:effectLst/>
                        </a:rPr>
                        <a:t>june</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131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C</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3198019232"/>
                  </a:ext>
                </a:extLst>
              </a:tr>
              <a:tr h="236471">
                <a:tc>
                  <a:txBody>
                    <a:bodyPr/>
                    <a:lstStyle/>
                    <a:p>
                      <a:pPr algn="l" fontAlgn="b"/>
                      <a:r>
                        <a:rPr lang="en-US" sz="1300" u="none" strike="noStrike">
                          <a:effectLst/>
                        </a:rPr>
                        <a:t>john</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132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F</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2053300007"/>
                  </a:ext>
                </a:extLst>
              </a:tr>
              <a:tr h="236471">
                <a:tc>
                  <a:txBody>
                    <a:bodyPr/>
                    <a:lstStyle/>
                    <a:p>
                      <a:pPr algn="l" fontAlgn="b"/>
                      <a:r>
                        <a:rPr lang="en-US" sz="1300" u="none" strike="noStrike">
                          <a:effectLst/>
                        </a:rPr>
                        <a:t>tom</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133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A</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1379838560"/>
                  </a:ext>
                </a:extLst>
              </a:tr>
              <a:tr h="236471">
                <a:tc>
                  <a:txBody>
                    <a:bodyPr/>
                    <a:lstStyle/>
                    <a:p>
                      <a:pPr algn="l" fontAlgn="b"/>
                      <a:r>
                        <a:rPr lang="en-US" sz="1300" u="none" strike="noStrike">
                          <a:effectLst/>
                        </a:rPr>
                        <a:t>tim</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134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4</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C</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2146196757"/>
                  </a:ext>
                </a:extLst>
              </a:tr>
              <a:tr h="236471">
                <a:tc>
                  <a:txBody>
                    <a:bodyPr/>
                    <a:lstStyle/>
                    <a:p>
                      <a:pPr algn="l" fontAlgn="b"/>
                      <a:r>
                        <a:rPr lang="en-US" sz="1300" u="none" strike="noStrike">
                          <a:effectLst/>
                        </a:rPr>
                        <a:t>ben</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135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C</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4258943470"/>
                  </a:ext>
                </a:extLst>
              </a:tr>
              <a:tr h="236471">
                <a:tc>
                  <a:txBody>
                    <a:bodyPr/>
                    <a:lstStyle/>
                    <a:p>
                      <a:pPr algn="l" fontAlgn="b"/>
                      <a:r>
                        <a:rPr lang="en-US" sz="1300" u="none" strike="noStrike">
                          <a:effectLst/>
                        </a:rPr>
                        <a:t>sarah</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136</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39</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90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a:effectLst/>
                        </a:rPr>
                        <a:t>A</a:t>
                      </a:r>
                      <a:endParaRPr lang="en-US" sz="1300" b="0" i="0" u="none" strike="noStrike">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41536909"/>
                  </a:ext>
                </a:extLst>
              </a:tr>
              <a:tr h="236471">
                <a:tc>
                  <a:txBody>
                    <a:bodyPr/>
                    <a:lstStyle/>
                    <a:p>
                      <a:pPr algn="l" fontAlgn="b"/>
                      <a:r>
                        <a:rPr lang="en-US" sz="1300" u="none" strike="noStrike">
                          <a:effectLst/>
                        </a:rPr>
                        <a:t>paul</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137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8</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1</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dirty="0">
                          <a:effectLst/>
                        </a:rPr>
                        <a:t>10</a:t>
                      </a:r>
                      <a:endParaRPr lang="en-US" sz="1300" b="0" i="0" u="none" strike="noStrike" dirty="0">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5</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30</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r" fontAlgn="b"/>
                      <a:r>
                        <a:rPr lang="en-US" sz="1300" u="none" strike="noStrike">
                          <a:effectLst/>
                        </a:rPr>
                        <a:t>72</a:t>
                      </a:r>
                      <a:endParaRPr lang="en-US" sz="1300" b="0" i="0" u="none" strike="noStrike">
                        <a:solidFill>
                          <a:srgbClr val="000000"/>
                        </a:solidFill>
                        <a:effectLst/>
                        <a:latin typeface="Calibri" panose="020F0502020204030204" pitchFamily="34" charset="0"/>
                      </a:endParaRPr>
                    </a:p>
                  </a:txBody>
                  <a:tcPr marL="11824" marR="11824" marT="11824" marB="0" anchor="b"/>
                </a:tc>
                <a:tc>
                  <a:txBody>
                    <a:bodyPr/>
                    <a:lstStyle/>
                    <a:p>
                      <a:pPr algn="l" fontAlgn="b"/>
                      <a:r>
                        <a:rPr lang="en-US" sz="1300" u="none" strike="noStrike" dirty="0">
                          <a:effectLst/>
                        </a:rPr>
                        <a:t>C</a:t>
                      </a:r>
                      <a:endParaRPr lang="en-US" sz="1300" b="0" i="0" u="none" strike="noStrike" dirty="0">
                        <a:solidFill>
                          <a:srgbClr val="000000"/>
                        </a:solidFill>
                        <a:effectLst/>
                        <a:latin typeface="Calibri" panose="020F0502020204030204" pitchFamily="34" charset="0"/>
                      </a:endParaRPr>
                    </a:p>
                  </a:txBody>
                  <a:tcPr marL="11824" marR="11824" marT="11824" marB="0" anchor="b"/>
                </a:tc>
                <a:extLst>
                  <a:ext uri="{0D108BD9-81ED-4DB2-BD59-A6C34878D82A}">
                    <a16:rowId xmlns:a16="http://schemas.microsoft.com/office/drawing/2014/main" val="1578916106"/>
                  </a:ext>
                </a:extLst>
              </a:tr>
            </a:tbl>
          </a:graphicData>
        </a:graphic>
      </p:graphicFrame>
      <p:sp>
        <p:nvSpPr>
          <p:cNvPr id="5" name="TextBox 4"/>
          <p:cNvSpPr txBox="1"/>
          <p:nvPr/>
        </p:nvSpPr>
        <p:spPr>
          <a:xfrm>
            <a:off x="684212" y="1412021"/>
            <a:ext cx="8057014" cy="400110"/>
          </a:xfrm>
          <a:prstGeom prst="rect">
            <a:avLst/>
          </a:prstGeom>
          <a:noFill/>
        </p:spPr>
        <p:txBody>
          <a:bodyPr wrap="none" rtlCol="0">
            <a:spAutoFit/>
          </a:bodyPr>
          <a:lstStyle/>
          <a:p>
            <a:r>
              <a:rPr lang="en-US" sz="2000" dirty="0">
                <a:latin typeface="Arial" panose="020B0604020202020204" pitchFamily="34" charset="0"/>
                <a:cs typeface="Arial" panose="020B0604020202020204" pitchFamily="34" charset="0"/>
              </a:rPr>
              <a:t>This is sample of the training data set that was used for the prediction.</a:t>
            </a:r>
          </a:p>
        </p:txBody>
      </p:sp>
      <p:sp>
        <p:nvSpPr>
          <p:cNvPr id="8"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DATASET USED</a:t>
            </a:r>
          </a:p>
        </p:txBody>
      </p:sp>
    </p:spTree>
    <p:extLst>
      <p:ext uri="{BB962C8B-B14F-4D97-AF65-F5344CB8AC3E}">
        <p14:creationId xmlns:p14="http://schemas.microsoft.com/office/powerpoint/2010/main" val="37240245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4842" y="1179303"/>
            <a:ext cx="11497186" cy="1695731"/>
          </a:xfrm>
        </p:spPr>
        <p:txBody>
          <a:bodyPr>
            <a:normAutofit fontScale="92500" lnSpcReduction="10000"/>
          </a:bodyPr>
          <a:lstStyle/>
          <a:p>
            <a:pPr lvl="0">
              <a:lnSpc>
                <a:spcPct val="110000"/>
              </a:lnSpc>
            </a:pPr>
            <a:r>
              <a:rPr lang="en-US" dirty="0">
                <a:latin typeface="Arial" panose="020B0604020202020204" pitchFamily="34" charset="0"/>
                <a:cs typeface="Arial" panose="020B0604020202020204" pitchFamily="34" charset="0"/>
              </a:rPr>
              <a:t>Eliminating the records of students who withdrew from the course </a:t>
            </a:r>
          </a:p>
          <a:p>
            <a:pPr lvl="0">
              <a:lnSpc>
                <a:spcPct val="110000"/>
              </a:lnSpc>
            </a:pPr>
            <a:r>
              <a:rPr lang="en-US" dirty="0">
                <a:latin typeface="Arial" panose="020B0604020202020204" pitchFamily="34" charset="0"/>
                <a:cs typeface="Arial" panose="020B0604020202020204" pitchFamily="34" charset="0"/>
              </a:rPr>
              <a:t>Relevant values were consequently missing.</a:t>
            </a:r>
          </a:p>
          <a:p>
            <a:pPr lvl="0">
              <a:lnSpc>
                <a:spcPct val="110000"/>
              </a:lnSpc>
            </a:pPr>
            <a:r>
              <a:rPr lang="en-US" dirty="0">
                <a:latin typeface="Arial" panose="020B0604020202020204" pitchFamily="34" charset="0"/>
                <a:cs typeface="Arial" panose="020B0604020202020204" pitchFamily="34" charset="0"/>
              </a:rPr>
              <a:t>Defining students performance into two categories as pass or fail.</a:t>
            </a:r>
          </a:p>
          <a:p>
            <a:pPr lvl="0">
              <a:lnSpc>
                <a:spcPct val="110000"/>
              </a:lnSpc>
            </a:pPr>
            <a:r>
              <a:rPr lang="en-US" dirty="0">
                <a:latin typeface="Arial" panose="020B0604020202020204" pitchFamily="34" charset="0"/>
                <a:cs typeface="Arial" panose="020B0604020202020204" pitchFamily="34" charset="0"/>
              </a:rPr>
              <a:t>Discretizing the total grade attribute into five categories: A, B, C, D, and F.</a:t>
            </a:r>
          </a:p>
        </p:txBody>
      </p:sp>
      <p:sp>
        <p:nvSpPr>
          <p:cNvPr id="4" name="Content Placeholder 2"/>
          <p:cNvSpPr txBox="1">
            <a:spLocks/>
          </p:cNvSpPr>
          <p:nvPr/>
        </p:nvSpPr>
        <p:spPr>
          <a:xfrm>
            <a:off x="254842" y="4054337"/>
            <a:ext cx="11497186" cy="2293784"/>
          </a:xfrm>
          <a:prstGeom prst="rect">
            <a:avLst/>
          </a:prstGeom>
        </p:spPr>
        <p:txBody>
          <a:bodyPr vert="horz" lIns="91440" tIns="45720" rIns="91440" bIns="45720" rtlCol="0" anchor="ctr">
            <a:normAutofit lnSpcReduction="1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a:lstStyle>
          <a:p>
            <a:pPr>
              <a:lnSpc>
                <a:spcPct val="110000"/>
              </a:lnSpc>
            </a:pPr>
            <a:r>
              <a:rPr lang="en-US" dirty="0">
                <a:latin typeface="Arial" panose="020B0604020202020204" pitchFamily="34" charset="0"/>
                <a:cs typeface="Arial" panose="020B0604020202020204" pitchFamily="34" charset="0"/>
              </a:rPr>
              <a:t>It predicts the class of an attribute based on the value Journal of other attributes</a:t>
            </a:r>
          </a:p>
          <a:p>
            <a:pPr marL="0" indent="0">
              <a:lnSpc>
                <a:spcPct val="110000"/>
              </a:lnSpc>
              <a:buNone/>
            </a:pPr>
            <a:r>
              <a:rPr lang="en-US" dirty="0">
                <a:latin typeface="Arial" panose="020B0604020202020204" pitchFamily="34" charset="0"/>
                <a:cs typeface="Arial" panose="020B0604020202020204" pitchFamily="34" charset="0"/>
              </a:rPr>
              <a:t>    i.e. Classification is the process of placing an object into a class or category. </a:t>
            </a:r>
          </a:p>
          <a:p>
            <a:pPr marL="0" indent="0">
              <a:lnSpc>
                <a:spcPct val="110000"/>
              </a:lnSpc>
              <a:buNone/>
            </a:pPr>
            <a:r>
              <a:rPr lang="en-US" dirty="0">
                <a:latin typeface="Arial" panose="020B0604020202020204" pitchFamily="34" charset="0"/>
                <a:cs typeface="Arial" panose="020B0604020202020204" pitchFamily="34" charset="0"/>
              </a:rPr>
              <a:t>This process involves two primary steps:</a:t>
            </a:r>
          </a:p>
          <a:p>
            <a:pPr>
              <a:lnSpc>
                <a:spcPct val="110000"/>
              </a:lnSpc>
            </a:pPr>
            <a:r>
              <a:rPr lang="en-US" b="1" dirty="0">
                <a:latin typeface="Arial" panose="020B0604020202020204" pitchFamily="34" charset="0"/>
                <a:cs typeface="Arial" panose="020B0604020202020204" pitchFamily="34" charset="0"/>
              </a:rPr>
              <a:t>Learning :</a:t>
            </a:r>
            <a:r>
              <a:rPr lang="en-US" dirty="0">
                <a:latin typeface="Arial" panose="020B0604020202020204" pitchFamily="34" charset="0"/>
                <a:cs typeface="Arial" panose="020B0604020202020204" pitchFamily="34" charset="0"/>
              </a:rPr>
              <a:t> A set of training data is analyzed to build a model with a predetermined set of classes.</a:t>
            </a:r>
          </a:p>
          <a:p>
            <a:pPr>
              <a:lnSpc>
                <a:spcPct val="110000"/>
              </a:lnSpc>
            </a:pPr>
            <a:r>
              <a:rPr lang="en-US" b="1" dirty="0">
                <a:latin typeface="Arial" panose="020B0604020202020204" pitchFamily="34" charset="0"/>
                <a:cs typeface="Arial" panose="020B0604020202020204" pitchFamily="34" charset="0"/>
              </a:rPr>
              <a:t>Testing :</a:t>
            </a:r>
            <a:r>
              <a:rPr lang="en-US" dirty="0">
                <a:latin typeface="Arial" panose="020B0604020202020204" pitchFamily="34" charset="0"/>
                <a:cs typeface="Arial" panose="020B0604020202020204" pitchFamily="34" charset="0"/>
              </a:rPr>
              <a:t> A different set of data is tested to determine the accuracy of the model.</a:t>
            </a:r>
          </a:p>
        </p:txBody>
      </p:sp>
      <p:sp>
        <p:nvSpPr>
          <p:cNvPr id="8"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PREPARATION AND PREPROCESSING</a:t>
            </a:r>
          </a:p>
        </p:txBody>
      </p:sp>
      <p:sp>
        <p:nvSpPr>
          <p:cNvPr id="9" name="Title 1"/>
          <p:cNvSpPr txBox="1">
            <a:spLocks/>
          </p:cNvSpPr>
          <p:nvPr/>
        </p:nvSpPr>
        <p:spPr>
          <a:xfrm>
            <a:off x="748143" y="2819968"/>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CLASSIFICATION</a:t>
            </a:r>
          </a:p>
        </p:txBody>
      </p:sp>
    </p:spTree>
    <p:extLst>
      <p:ext uri="{BB962C8B-B14F-4D97-AF65-F5344CB8AC3E}">
        <p14:creationId xmlns:p14="http://schemas.microsoft.com/office/powerpoint/2010/main" val="3423774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679" y="1528418"/>
            <a:ext cx="11497186" cy="4872382"/>
          </a:xfrm>
        </p:spPr>
        <p:txBody>
          <a:bodyPr>
            <a:normAutofit/>
          </a:bodyPr>
          <a:lstStyle/>
          <a:p>
            <a:r>
              <a:rPr lang="en-US" sz="2100" b="1" dirty="0">
                <a:latin typeface="Arial" panose="020B0604020202020204" pitchFamily="34" charset="0"/>
                <a:cs typeface="Arial" panose="020B0604020202020204" pitchFamily="34" charset="0"/>
              </a:rPr>
              <a:t>C4.5 decision tree (J48 in WEKA)</a:t>
            </a:r>
          </a:p>
          <a:p>
            <a:pPr marL="0" indent="0">
              <a:buNone/>
            </a:pPr>
            <a:r>
              <a:rPr lang="en-US" dirty="0">
                <a:latin typeface="Arial" panose="020B0604020202020204" pitchFamily="34" charset="0"/>
                <a:cs typeface="Arial" panose="020B0604020202020204" pitchFamily="34" charset="0"/>
              </a:rPr>
              <a:t>	A decision tree is a tree-like structure, Branch represent class and nodes represent attributes. 	Decision tree algorithms describe the relationship among attributes, and the relative importance 	of attributes. </a:t>
            </a:r>
            <a:endParaRPr lang="en-US" b="1" dirty="0">
              <a:latin typeface="Arial" panose="020B0604020202020204" pitchFamily="34" charset="0"/>
              <a:cs typeface="Arial" panose="020B0604020202020204" pitchFamily="34" charset="0"/>
            </a:endParaRPr>
          </a:p>
          <a:p>
            <a:r>
              <a:rPr lang="en-US" sz="2100" b="1" dirty="0">
                <a:latin typeface="Arial" panose="020B0604020202020204" pitchFamily="34" charset="0"/>
                <a:cs typeface="Arial" panose="020B0604020202020204" pitchFamily="34" charset="0"/>
              </a:rPr>
              <a:t>Naïve Bayes </a:t>
            </a:r>
          </a:p>
          <a:p>
            <a:pPr marL="0" indent="0">
              <a:buNone/>
            </a:pPr>
            <a:r>
              <a:rPr lang="en-US" b="1" dirty="0">
                <a:latin typeface="Arial" panose="020B0604020202020204" pitchFamily="34" charset="0"/>
                <a:cs typeface="Arial" panose="020B0604020202020204" pitchFamily="34" charset="0"/>
              </a:rPr>
              <a:t>	</a:t>
            </a:r>
            <a:r>
              <a:rPr lang="en-US" dirty="0">
                <a:latin typeface="Arial" panose="020B0604020202020204" pitchFamily="34" charset="0"/>
                <a:cs typeface="Arial" panose="020B0604020202020204" pitchFamily="34" charset="0"/>
              </a:rPr>
              <a:t>Bayesian classifiers are statistical classifiers that predict class membership by probabilities 	belongs to a class. </a:t>
            </a:r>
            <a:endParaRPr lang="en-US" b="1" dirty="0">
              <a:latin typeface="Arial" panose="020B0604020202020204" pitchFamily="34" charset="0"/>
              <a:cs typeface="Arial" panose="020B0604020202020204" pitchFamily="34" charset="0"/>
            </a:endParaRPr>
          </a:p>
          <a:p>
            <a:r>
              <a:rPr lang="en-US" sz="2100" b="1" dirty="0" err="1">
                <a:latin typeface="Arial" panose="020B0604020202020204" pitchFamily="34" charset="0"/>
                <a:cs typeface="Arial" panose="020B0604020202020204" pitchFamily="34" charset="0"/>
              </a:rPr>
              <a:t>JRip</a:t>
            </a:r>
            <a:r>
              <a:rPr lang="en-US" sz="2100" b="1" dirty="0">
                <a:latin typeface="Arial" panose="020B0604020202020204" pitchFamily="34" charset="0"/>
                <a:cs typeface="Arial" panose="020B0604020202020204" pitchFamily="34" charset="0"/>
              </a:rPr>
              <a:t> rule-based algorithm</a:t>
            </a:r>
          </a:p>
          <a:p>
            <a:pPr marL="0" indent="0">
              <a:buNone/>
            </a:pPr>
            <a:r>
              <a:rPr lang="en-US" dirty="0">
                <a:latin typeface="Arial" panose="020B0604020202020204" pitchFamily="34" charset="0"/>
                <a:cs typeface="Arial" panose="020B0604020202020204" pitchFamily="34" charset="0"/>
              </a:rPr>
              <a:t>	Basic and most popular algorithm. Classes are examined in growing size and an initial set of 	rules for the class is generated using incremental reduced error. Decision in the training data is 	a class, and finding a set of rules that cover all the members of that class. </a:t>
            </a:r>
            <a:endParaRPr lang="en-US" b="1" dirty="0">
              <a:latin typeface="Arial" panose="020B0604020202020204" pitchFamily="34" charset="0"/>
              <a:cs typeface="Arial" panose="020B0604020202020204" pitchFamily="34" charset="0"/>
            </a:endParaRPr>
          </a:p>
        </p:txBody>
      </p:sp>
      <p:sp>
        <p:nvSpPr>
          <p:cNvPr id="4"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APPLIED CLASSIFICATION ALGORITHMS </a:t>
            </a:r>
          </a:p>
        </p:txBody>
      </p:sp>
    </p:spTree>
    <p:extLst>
      <p:ext uri="{BB962C8B-B14F-4D97-AF65-F5344CB8AC3E}">
        <p14:creationId xmlns:p14="http://schemas.microsoft.com/office/powerpoint/2010/main" val="11455880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0"/>
            <a:ext cx="8534400" cy="1507067"/>
          </a:xfrm>
        </p:spPr>
        <p:txBody>
          <a:bodyPr>
            <a:normAutofit/>
          </a:bodyPr>
          <a:lstStyle/>
          <a:p>
            <a:r>
              <a:rPr lang="en-US" sz="4000" b="1" cap="none" dirty="0">
                <a:latin typeface="Arial" panose="020B0604020202020204" pitchFamily="34" charset="0"/>
                <a:cs typeface="Arial" panose="020B0604020202020204" pitchFamily="34" charset="0"/>
              </a:rPr>
              <a:t>TABLE OF ACCURACY</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45057807"/>
              </p:ext>
            </p:extLst>
          </p:nvPr>
        </p:nvGraphicFramePr>
        <p:xfrm>
          <a:off x="684212" y="1507067"/>
          <a:ext cx="9857597" cy="1489184"/>
        </p:xfrm>
        <a:graphic>
          <a:graphicData uri="http://schemas.openxmlformats.org/drawingml/2006/table">
            <a:tbl>
              <a:tblPr firstRow="1" firstCol="1" bandRow="1">
                <a:tableStyleId>{10A1B5D5-9B99-4C35-A422-299274C87663}</a:tableStyleId>
              </a:tblPr>
              <a:tblGrid>
                <a:gridCol w="3285163">
                  <a:extLst>
                    <a:ext uri="{9D8B030D-6E8A-4147-A177-3AD203B41FA5}">
                      <a16:colId xmlns:a16="http://schemas.microsoft.com/office/drawing/2014/main" val="3819594931"/>
                    </a:ext>
                  </a:extLst>
                </a:gridCol>
                <a:gridCol w="3286217">
                  <a:extLst>
                    <a:ext uri="{9D8B030D-6E8A-4147-A177-3AD203B41FA5}">
                      <a16:colId xmlns:a16="http://schemas.microsoft.com/office/drawing/2014/main" val="1588373728"/>
                    </a:ext>
                  </a:extLst>
                </a:gridCol>
                <a:gridCol w="3286217">
                  <a:extLst>
                    <a:ext uri="{9D8B030D-6E8A-4147-A177-3AD203B41FA5}">
                      <a16:colId xmlns:a16="http://schemas.microsoft.com/office/drawing/2014/main" val="1346795781"/>
                    </a:ext>
                  </a:extLst>
                </a:gridCol>
              </a:tblGrid>
              <a:tr h="595673">
                <a:tc>
                  <a:txBody>
                    <a:bodyPr/>
                    <a:lstStyle/>
                    <a:p>
                      <a:pPr marL="0" marR="0" algn="ctr">
                        <a:lnSpc>
                          <a:spcPct val="107000"/>
                        </a:lnSpc>
                        <a:spcBef>
                          <a:spcPts val="0"/>
                        </a:spcBef>
                        <a:spcAft>
                          <a:spcPts val="0"/>
                        </a:spcAft>
                      </a:pPr>
                      <a:r>
                        <a:rPr lang="en-US" sz="1800" dirty="0">
                          <a:effectLst/>
                        </a:rPr>
                        <a:t>Algorithm</a:t>
                      </a:r>
                      <a:endParaRPr lang="en-US"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tc>
                  <a:txBody>
                    <a:bodyPr/>
                    <a:lstStyle/>
                    <a:p>
                      <a:pPr marL="0" marR="0" algn="ctr">
                        <a:lnSpc>
                          <a:spcPct val="107000"/>
                        </a:lnSpc>
                        <a:spcBef>
                          <a:spcPts val="0"/>
                        </a:spcBef>
                        <a:spcAft>
                          <a:spcPts val="0"/>
                        </a:spcAft>
                        <a:tabLst>
                          <a:tab pos="920750" algn="ctr"/>
                        </a:tabLst>
                      </a:pPr>
                      <a:r>
                        <a:rPr lang="en-US" sz="1800" dirty="0">
                          <a:effectLst/>
                        </a:rPr>
                        <a:t>Correctly Classified Instances (Accuracy)</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tc>
                  <a:txBody>
                    <a:bodyPr/>
                    <a:lstStyle/>
                    <a:p>
                      <a:pPr marL="0" marR="0" algn="ctr">
                        <a:lnSpc>
                          <a:spcPct val="107000"/>
                        </a:lnSpc>
                        <a:spcBef>
                          <a:spcPts val="0"/>
                        </a:spcBef>
                        <a:spcAft>
                          <a:spcPts val="0"/>
                        </a:spcAft>
                      </a:pPr>
                      <a:r>
                        <a:rPr lang="en-US" sz="1800">
                          <a:effectLst/>
                        </a:rPr>
                        <a:t>Incorrectly Classified Instances</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extLst>
                  <a:ext uri="{0D108BD9-81ED-4DB2-BD59-A6C34878D82A}">
                    <a16:rowId xmlns:a16="http://schemas.microsoft.com/office/drawing/2014/main" val="2841363431"/>
                  </a:ext>
                </a:extLst>
              </a:tr>
              <a:tr h="297837">
                <a:tc>
                  <a:txBody>
                    <a:bodyPr/>
                    <a:lstStyle/>
                    <a:p>
                      <a:pPr marL="0" marR="0" algn="ctr">
                        <a:lnSpc>
                          <a:spcPct val="107000"/>
                        </a:lnSpc>
                        <a:spcBef>
                          <a:spcPts val="0"/>
                        </a:spcBef>
                        <a:spcAft>
                          <a:spcPts val="0"/>
                        </a:spcAft>
                      </a:pPr>
                      <a:r>
                        <a:rPr lang="en-US" sz="1800">
                          <a:effectLst/>
                        </a:rPr>
                        <a:t>Naïve Bayes Algorithm</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tc>
                  <a:txBody>
                    <a:bodyPr/>
                    <a:lstStyle/>
                    <a:p>
                      <a:pPr marL="0" marR="0" algn="ctr">
                        <a:lnSpc>
                          <a:spcPct val="107000"/>
                        </a:lnSpc>
                        <a:spcBef>
                          <a:spcPts val="0"/>
                        </a:spcBef>
                        <a:spcAft>
                          <a:spcPts val="0"/>
                        </a:spcAft>
                      </a:pPr>
                      <a:r>
                        <a:rPr lang="en-US" sz="1800">
                          <a:effectLst/>
                        </a:rPr>
                        <a:t>93.5%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tc>
                  <a:txBody>
                    <a:bodyPr/>
                    <a:lstStyle/>
                    <a:p>
                      <a:pPr marL="0" marR="0" algn="ctr">
                        <a:lnSpc>
                          <a:spcPct val="107000"/>
                        </a:lnSpc>
                        <a:spcBef>
                          <a:spcPts val="0"/>
                        </a:spcBef>
                        <a:spcAft>
                          <a:spcPts val="0"/>
                        </a:spcAft>
                      </a:pPr>
                      <a:r>
                        <a:rPr lang="en-US" sz="1800">
                          <a:effectLst/>
                        </a:rPr>
                        <a:t>6.5%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extLst>
                  <a:ext uri="{0D108BD9-81ED-4DB2-BD59-A6C34878D82A}">
                    <a16:rowId xmlns:a16="http://schemas.microsoft.com/office/drawing/2014/main" val="3194291940"/>
                  </a:ext>
                </a:extLst>
              </a:tr>
              <a:tr h="297837">
                <a:tc>
                  <a:txBody>
                    <a:bodyPr/>
                    <a:lstStyle/>
                    <a:p>
                      <a:pPr marL="0" marR="0" algn="ctr">
                        <a:lnSpc>
                          <a:spcPct val="107000"/>
                        </a:lnSpc>
                        <a:spcBef>
                          <a:spcPts val="0"/>
                        </a:spcBef>
                        <a:spcAft>
                          <a:spcPts val="0"/>
                        </a:spcAft>
                      </a:pPr>
                      <a:r>
                        <a:rPr lang="en-US" sz="1800">
                          <a:effectLst/>
                        </a:rPr>
                        <a:t>JRip Algorithm</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tc>
                  <a:txBody>
                    <a:bodyPr/>
                    <a:lstStyle/>
                    <a:p>
                      <a:pPr marL="0" marR="0" algn="ctr">
                        <a:lnSpc>
                          <a:spcPct val="107000"/>
                        </a:lnSpc>
                        <a:spcBef>
                          <a:spcPts val="0"/>
                        </a:spcBef>
                        <a:spcAft>
                          <a:spcPts val="0"/>
                        </a:spcAft>
                      </a:pPr>
                      <a:r>
                        <a:rPr lang="en-US" sz="1800">
                          <a:effectLst/>
                        </a:rPr>
                        <a:t>99%</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tc>
                  <a:txBody>
                    <a:bodyPr/>
                    <a:lstStyle/>
                    <a:p>
                      <a:pPr marL="0" marR="0" algn="ctr">
                        <a:lnSpc>
                          <a:spcPct val="107000"/>
                        </a:lnSpc>
                        <a:spcBef>
                          <a:spcPts val="0"/>
                        </a:spcBef>
                        <a:spcAft>
                          <a:spcPts val="0"/>
                        </a:spcAft>
                      </a:pPr>
                      <a:r>
                        <a:rPr lang="en-US" sz="1800">
                          <a:effectLst/>
                        </a:rPr>
                        <a:t>1%</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extLst>
                  <a:ext uri="{0D108BD9-81ED-4DB2-BD59-A6C34878D82A}">
                    <a16:rowId xmlns:a16="http://schemas.microsoft.com/office/drawing/2014/main" val="2728596545"/>
                  </a:ext>
                </a:extLst>
              </a:tr>
              <a:tr h="297837">
                <a:tc>
                  <a:txBody>
                    <a:bodyPr/>
                    <a:lstStyle/>
                    <a:p>
                      <a:pPr marL="0" marR="0" algn="ctr">
                        <a:lnSpc>
                          <a:spcPct val="107000"/>
                        </a:lnSpc>
                        <a:spcBef>
                          <a:spcPts val="0"/>
                        </a:spcBef>
                        <a:spcAft>
                          <a:spcPts val="0"/>
                        </a:spcAft>
                      </a:pPr>
                      <a:r>
                        <a:rPr lang="en-US" sz="1800">
                          <a:effectLst/>
                        </a:rPr>
                        <a:t>Decision Tree/ J48</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tc>
                  <a:txBody>
                    <a:bodyPr/>
                    <a:lstStyle/>
                    <a:p>
                      <a:pPr marL="0" marR="0" algn="ctr">
                        <a:lnSpc>
                          <a:spcPct val="107000"/>
                        </a:lnSpc>
                        <a:spcBef>
                          <a:spcPts val="0"/>
                        </a:spcBef>
                        <a:spcAft>
                          <a:spcPts val="0"/>
                        </a:spcAft>
                      </a:pPr>
                      <a:r>
                        <a:rPr lang="en-US" sz="1800">
                          <a:effectLst/>
                        </a:rPr>
                        <a:t>98.5%</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tc>
                  <a:txBody>
                    <a:bodyPr/>
                    <a:lstStyle/>
                    <a:p>
                      <a:pPr marL="0" marR="0" algn="ctr">
                        <a:lnSpc>
                          <a:spcPct val="107000"/>
                        </a:lnSpc>
                        <a:spcBef>
                          <a:spcPts val="0"/>
                        </a:spcBef>
                        <a:spcAft>
                          <a:spcPts val="0"/>
                        </a:spcAft>
                      </a:pPr>
                      <a:r>
                        <a:rPr lang="en-US" sz="1800" dirty="0">
                          <a:effectLst/>
                        </a:rPr>
                        <a:t>1.5%</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txBody>
                  <a:tcPr marL="113863" marR="113863" marT="0" marB="0"/>
                </a:tc>
                <a:extLst>
                  <a:ext uri="{0D108BD9-81ED-4DB2-BD59-A6C34878D82A}">
                    <a16:rowId xmlns:a16="http://schemas.microsoft.com/office/drawing/2014/main" val="493494496"/>
                  </a:ext>
                </a:extLst>
              </a:tr>
            </a:tbl>
          </a:graphicData>
        </a:graphic>
      </p:graphicFrame>
      <p:sp>
        <p:nvSpPr>
          <p:cNvPr id="6" name="TextBox 5"/>
          <p:cNvSpPr txBox="1"/>
          <p:nvPr/>
        </p:nvSpPr>
        <p:spPr>
          <a:xfrm>
            <a:off x="563148" y="3743739"/>
            <a:ext cx="10498552" cy="2031325"/>
          </a:xfrm>
          <a:prstGeom prst="rect">
            <a:avLst/>
          </a:prstGeom>
          <a:noFill/>
        </p:spPr>
        <p:txBody>
          <a:bodyPr wrap="square" rtlCol="0">
            <a:spAutoFit/>
          </a:bodyPr>
          <a:lstStyle/>
          <a:p>
            <a:pPr marL="285750" indent="-285750">
              <a:buFont typeface="Arial" panose="020B0604020202020204" pitchFamily="34" charset="0"/>
              <a:buChar char="•"/>
            </a:pPr>
            <a:r>
              <a:rPr lang="en-US" b="1" dirty="0"/>
              <a:t>We make use of Decision Tree </a:t>
            </a:r>
            <a:r>
              <a:rPr lang="en-US" b="1" dirty="0" err="1"/>
              <a:t>i.e</a:t>
            </a:r>
            <a:r>
              <a:rPr lang="en-US" b="1" dirty="0"/>
              <a:t> J48 Algorithm </a:t>
            </a:r>
            <a:r>
              <a:rPr lang="en-US" dirty="0"/>
              <a:t>to develop our </a:t>
            </a:r>
            <a:r>
              <a:rPr lang="en-US" b="1" dirty="0"/>
              <a:t>model</a:t>
            </a:r>
            <a:r>
              <a:rPr lang="en-US" dirty="0"/>
              <a:t> as we can </a:t>
            </a:r>
          </a:p>
          <a:p>
            <a:r>
              <a:rPr lang="en-US" dirty="0"/>
              <a:t>Visualize the </a:t>
            </a:r>
            <a:r>
              <a:rPr lang="en-US" b="1" dirty="0"/>
              <a:t>logic tree </a:t>
            </a:r>
            <a:r>
              <a:rPr lang="en-US" dirty="0"/>
              <a:t>which is implemented into website</a:t>
            </a:r>
            <a:r>
              <a:rPr lang="en-US" b="1" dirty="0"/>
              <a:t> </a:t>
            </a:r>
            <a:r>
              <a:rPr lang="en-US" dirty="0"/>
              <a:t>thereby enhancing understanding of the model.</a:t>
            </a:r>
          </a:p>
          <a:p>
            <a:endParaRPr lang="en-US" dirty="0"/>
          </a:p>
          <a:p>
            <a:pPr marL="285750" indent="-285750">
              <a:buFont typeface="Arial" panose="020B0604020202020204" pitchFamily="34" charset="0"/>
              <a:buChar char="•"/>
            </a:pPr>
            <a:r>
              <a:rPr lang="en-US" dirty="0"/>
              <a:t>We can develop a model in </a:t>
            </a:r>
            <a:r>
              <a:rPr lang="en-US" dirty="0" err="1"/>
              <a:t>Mysql</a:t>
            </a:r>
            <a:r>
              <a:rPr lang="en-US" dirty="0"/>
              <a:t> as well but Weka offers wide varieties of predefined </a:t>
            </a:r>
          </a:p>
          <a:p>
            <a:r>
              <a:rPr lang="en-US" dirty="0"/>
              <a:t>Algorithms that we can run on our dataset thereby obtaining accuracy for each algorithm</a:t>
            </a:r>
          </a:p>
          <a:p>
            <a:r>
              <a:rPr lang="en-US" dirty="0"/>
              <a:t>Used on the dataset thereby coming up with the best model possible.</a:t>
            </a:r>
          </a:p>
        </p:txBody>
      </p:sp>
    </p:spTree>
    <p:extLst>
      <p:ext uri="{BB962C8B-B14F-4D97-AF65-F5344CB8AC3E}">
        <p14:creationId xmlns:p14="http://schemas.microsoft.com/office/powerpoint/2010/main" val="1005297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DECISION TREE EXTRACTED FROM WEKA</a:t>
            </a:r>
          </a:p>
        </p:txBody>
      </p:sp>
      <p:pic>
        <p:nvPicPr>
          <p:cNvPr id="2" name="Picture 1"/>
          <p:cNvPicPr>
            <a:picLocks noChangeAspect="1"/>
          </p:cNvPicPr>
          <p:nvPr/>
        </p:nvPicPr>
        <p:blipFill rotWithShape="1">
          <a:blip r:embed="rId2"/>
          <a:srcRect t="7076" b="11742"/>
          <a:stretch/>
        </p:blipFill>
        <p:spPr>
          <a:xfrm>
            <a:off x="2355273" y="1528418"/>
            <a:ext cx="7384473" cy="4779818"/>
          </a:xfrm>
          <a:prstGeom prst="rect">
            <a:avLst/>
          </a:prstGeom>
        </p:spPr>
      </p:pic>
    </p:spTree>
    <p:extLst>
      <p:ext uri="{BB962C8B-B14F-4D97-AF65-F5344CB8AC3E}">
        <p14:creationId xmlns:p14="http://schemas.microsoft.com/office/powerpoint/2010/main" val="19083093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2"/>
          <a:srcRect l="8505" r="8495" b="14413"/>
          <a:stretch/>
        </p:blipFill>
        <p:spPr>
          <a:xfrm>
            <a:off x="7222603" y="121172"/>
            <a:ext cx="4219120" cy="6666210"/>
          </a:xfrm>
        </p:spPr>
      </p:pic>
      <p:sp>
        <p:nvSpPr>
          <p:cNvPr id="6"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EXECUTION</a:t>
            </a:r>
          </a:p>
        </p:txBody>
      </p:sp>
      <p:sp>
        <p:nvSpPr>
          <p:cNvPr id="7" name="Content Placeholder 2"/>
          <p:cNvSpPr txBox="1">
            <a:spLocks/>
          </p:cNvSpPr>
          <p:nvPr/>
        </p:nvSpPr>
        <p:spPr>
          <a:xfrm>
            <a:off x="365679" y="1528418"/>
            <a:ext cx="6464612" cy="4872382"/>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a:lstStyle>
          <a:p>
            <a:pPr marL="0" indent="0">
              <a:buNone/>
            </a:pPr>
            <a:r>
              <a:rPr lang="en-US" b="1" dirty="0">
                <a:latin typeface="Arial" panose="020B0604020202020204" pitchFamily="34" charset="0"/>
                <a:cs typeface="Arial" panose="020B0604020202020204" pitchFamily="34" charset="0"/>
              </a:rPr>
              <a:t>We developed the website for the students performance prediction named as ‘</a:t>
            </a:r>
            <a:r>
              <a:rPr lang="en-US" b="1" dirty="0" err="1">
                <a:latin typeface="Arial" panose="020B0604020202020204" pitchFamily="34" charset="0"/>
                <a:cs typeface="Arial" panose="020B0604020202020204" pitchFamily="34" charset="0"/>
              </a:rPr>
              <a:t>FutureGrade</a:t>
            </a:r>
            <a:r>
              <a:rPr lang="en-US" b="1" dirty="0">
                <a:latin typeface="Arial" panose="020B0604020202020204" pitchFamily="34" charset="0"/>
                <a:cs typeface="Arial" panose="020B0604020202020204" pitchFamily="34" charset="0"/>
              </a:rPr>
              <a:t>’ which is built with help of Bootstrap and C# using tool Visual Studio.</a:t>
            </a:r>
          </a:p>
          <a:p>
            <a:pPr marL="0" indent="0">
              <a:buNone/>
            </a:pPr>
            <a:r>
              <a:rPr lang="en-US" b="1" dirty="0">
                <a:latin typeface="Arial" panose="020B0604020202020204" pitchFamily="34" charset="0"/>
                <a:cs typeface="Arial" panose="020B0604020202020204" pitchFamily="34" charset="0"/>
              </a:rPr>
              <a:t>Currently website introduces the EDM by Mumbai university and allows grade prediction for two subjects i.e. ‘Data Structure’ and ‘Computer Organization and architecture’</a:t>
            </a:r>
          </a:p>
          <a:p>
            <a:pPr marL="0" indent="0">
              <a:buNone/>
            </a:pPr>
            <a:r>
              <a:rPr lang="en-US" b="1" dirty="0">
                <a:latin typeface="Arial" panose="020B0604020202020204" pitchFamily="34" charset="0"/>
                <a:cs typeface="Arial" panose="020B0604020202020204" pitchFamily="34" charset="0"/>
              </a:rPr>
              <a:t>And also allows user to see the graphical representation of previously collected data for subjects.</a:t>
            </a:r>
          </a:p>
        </p:txBody>
      </p:sp>
    </p:spTree>
    <p:extLst>
      <p:ext uri="{BB962C8B-B14F-4D97-AF65-F5344CB8AC3E}">
        <p14:creationId xmlns:p14="http://schemas.microsoft.com/office/powerpoint/2010/main" val="1407592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773" y="13036"/>
            <a:ext cx="8534400" cy="1507067"/>
          </a:xfrm>
        </p:spPr>
        <p:txBody>
          <a:bodyPr>
            <a:normAutofit/>
          </a:bodyPr>
          <a:lstStyle/>
          <a:p>
            <a:r>
              <a:rPr lang="en-US" sz="4000" b="1" cap="none" dirty="0">
                <a:latin typeface="Arial" panose="020B0604020202020204" pitchFamily="34" charset="0"/>
                <a:cs typeface="Arial" panose="020B0604020202020204" pitchFamily="34" charset="0"/>
              </a:rPr>
              <a:t>PROBLEM DEFINITION</a:t>
            </a:r>
          </a:p>
        </p:txBody>
      </p:sp>
      <p:sp>
        <p:nvSpPr>
          <p:cNvPr id="3" name="Content Placeholder 2"/>
          <p:cNvSpPr>
            <a:spLocks noGrp="1"/>
          </p:cNvSpPr>
          <p:nvPr>
            <p:ph idx="1"/>
          </p:nvPr>
        </p:nvSpPr>
        <p:spPr>
          <a:xfrm>
            <a:off x="755773" y="1612899"/>
            <a:ext cx="9842954" cy="3199245"/>
          </a:xfrm>
        </p:spPr>
        <p:txBody>
          <a:bodyPr>
            <a:noAutofit/>
          </a:bodyPr>
          <a:lstStyle/>
          <a:p>
            <a:r>
              <a:rPr lang="en-US" dirty="0">
                <a:latin typeface="Arial" panose="020B0604020202020204" pitchFamily="34" charset="0"/>
                <a:cs typeface="Arial" panose="020B0604020202020204" pitchFamily="34" charset="0"/>
              </a:rPr>
              <a:t>At present, most of the institutions or organization in </a:t>
            </a:r>
            <a:r>
              <a:rPr lang="en-US" b="1" dirty="0">
                <a:latin typeface="Arial" panose="020B0604020202020204" pitchFamily="34" charset="0"/>
                <a:cs typeface="Arial" panose="020B0604020202020204" pitchFamily="34" charset="0"/>
              </a:rPr>
              <a:t>India</a:t>
            </a:r>
            <a:r>
              <a:rPr lang="en-US" dirty="0">
                <a:latin typeface="Arial" panose="020B0604020202020204" pitchFamily="34" charset="0"/>
                <a:cs typeface="Arial" panose="020B0604020202020204" pitchFamily="34" charset="0"/>
              </a:rPr>
              <a:t> are facing the </a:t>
            </a:r>
            <a:r>
              <a:rPr lang="en-US" b="1" dirty="0">
                <a:latin typeface="Arial" panose="020B0604020202020204" pitchFamily="34" charset="0"/>
                <a:cs typeface="Arial" panose="020B0604020202020204" pitchFamily="34" charset="0"/>
              </a:rPr>
              <a:t>problem of student admission rate</a:t>
            </a:r>
            <a:r>
              <a:rPr lang="en-US" dirty="0">
                <a:latin typeface="Arial" panose="020B0604020202020204" pitchFamily="34" charset="0"/>
                <a:cs typeface="Arial" panose="020B0604020202020204" pitchFamily="34" charset="0"/>
              </a:rPr>
              <a:t>. </a:t>
            </a:r>
          </a:p>
          <a:p>
            <a:r>
              <a:rPr lang="en-US" dirty="0">
                <a:latin typeface="Arial" panose="020B0604020202020204" pitchFamily="34" charset="0"/>
                <a:cs typeface="Arial" panose="020B0604020202020204" pitchFamily="34" charset="0"/>
              </a:rPr>
              <a:t>Reasons for that like less placement record, less infrastructures, syllabus not updated, less qualified staff, poor teaching methodology.</a:t>
            </a:r>
          </a:p>
          <a:p>
            <a:r>
              <a:rPr lang="en-US" dirty="0">
                <a:latin typeface="Arial" panose="020B0604020202020204" pitchFamily="34" charset="0"/>
                <a:cs typeface="Arial" panose="020B0604020202020204" pitchFamily="34" charset="0"/>
              </a:rPr>
              <a:t>Without providing these features no college will sustain soon and face the problem of failure. </a:t>
            </a:r>
          </a:p>
          <a:p>
            <a:r>
              <a:rPr lang="en-US" dirty="0">
                <a:latin typeface="Arial" panose="020B0604020202020204" pitchFamily="34" charset="0"/>
                <a:cs typeface="Arial" panose="020B0604020202020204" pitchFamily="34" charset="0"/>
              </a:rPr>
              <a:t>To remain in the competition with other college they need to provide extra  to the student which helps them to improve their graduation rates and overall education system.</a:t>
            </a:r>
          </a:p>
        </p:txBody>
      </p:sp>
    </p:spTree>
    <p:extLst>
      <p:ext uri="{BB962C8B-B14F-4D97-AF65-F5344CB8AC3E}">
        <p14:creationId xmlns:p14="http://schemas.microsoft.com/office/powerpoint/2010/main" val="2087032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Collection of user data</a:t>
            </a:r>
          </a:p>
        </p:txBody>
      </p:sp>
      <p:pic>
        <p:nvPicPr>
          <p:cNvPr id="8" name="Picture 7"/>
          <p:cNvPicPr>
            <a:picLocks noChangeAspect="1"/>
          </p:cNvPicPr>
          <p:nvPr/>
        </p:nvPicPr>
        <p:blipFill rotWithShape="1">
          <a:blip r:embed="rId2"/>
          <a:srcRect l="9912" t="40926" r="8869" b="16250"/>
          <a:stretch/>
        </p:blipFill>
        <p:spPr>
          <a:xfrm>
            <a:off x="7236871" y="79407"/>
            <a:ext cx="4219120" cy="6688406"/>
          </a:xfrm>
          <a:prstGeom prst="rect">
            <a:avLst/>
          </a:prstGeom>
        </p:spPr>
      </p:pic>
      <p:sp>
        <p:nvSpPr>
          <p:cNvPr id="9" name="Content Placeholder 2"/>
          <p:cNvSpPr txBox="1">
            <a:spLocks/>
          </p:cNvSpPr>
          <p:nvPr/>
        </p:nvSpPr>
        <p:spPr>
          <a:xfrm>
            <a:off x="365679" y="1528418"/>
            <a:ext cx="6464612" cy="4872382"/>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a:lstStyle>
          <a:p>
            <a:pPr marL="0" indent="0">
              <a:buNone/>
            </a:pPr>
            <a:r>
              <a:rPr lang="en-US" b="1" dirty="0">
                <a:latin typeface="Arial" panose="020B0604020202020204" pitchFamily="34" charset="0"/>
                <a:cs typeface="Arial" panose="020B0604020202020204" pitchFamily="34" charset="0"/>
              </a:rPr>
              <a:t>After clicking on the ‘know your grade’ new Subject page opens and user is asked to enter his available academic data into the form to predict his grades</a:t>
            </a:r>
          </a:p>
          <a:p>
            <a:pPr marL="0" indent="0">
              <a:buNone/>
            </a:pPr>
            <a:r>
              <a:rPr lang="en-US" b="1" dirty="0">
                <a:latin typeface="Arial" panose="020B0604020202020204" pitchFamily="34" charset="0"/>
                <a:cs typeface="Arial" panose="020B0604020202020204" pitchFamily="34" charset="0"/>
              </a:rPr>
              <a:t>Subject page also allows user to see details of subject as course objectives and outcomes.</a:t>
            </a:r>
          </a:p>
        </p:txBody>
      </p:sp>
    </p:spTree>
    <p:extLst>
      <p:ext uri="{BB962C8B-B14F-4D97-AF65-F5344CB8AC3E}">
        <p14:creationId xmlns:p14="http://schemas.microsoft.com/office/powerpoint/2010/main" val="425149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Predicted grade - RESULTS</a:t>
            </a:r>
          </a:p>
        </p:txBody>
      </p:sp>
      <p:sp>
        <p:nvSpPr>
          <p:cNvPr id="9" name="Content Placeholder 2"/>
          <p:cNvSpPr txBox="1">
            <a:spLocks/>
          </p:cNvSpPr>
          <p:nvPr/>
        </p:nvSpPr>
        <p:spPr>
          <a:xfrm>
            <a:off x="365679" y="1528418"/>
            <a:ext cx="6464612" cy="4872382"/>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a:lstStyle>
          <a:p>
            <a:pPr marL="0" indent="0">
              <a:buNone/>
            </a:pPr>
            <a:r>
              <a:rPr lang="en-US" b="1" dirty="0">
                <a:latin typeface="Arial" panose="020B0604020202020204" pitchFamily="34" charset="0"/>
                <a:cs typeface="Arial" panose="020B0604020202020204" pitchFamily="34" charset="0"/>
              </a:rPr>
              <a:t>Based on user submitted data the website used the prediction logic which is implemented into the website to predict the possible grade. Hence by grade we can identify whether user is passed or failed. </a:t>
            </a:r>
          </a:p>
          <a:p>
            <a:pPr marL="0" indent="0">
              <a:buNone/>
            </a:pPr>
            <a:r>
              <a:rPr lang="en-US" b="1" dirty="0">
                <a:latin typeface="Arial" panose="020B0604020202020204" pitchFamily="34" charset="0"/>
                <a:cs typeface="Arial" panose="020B0604020202020204" pitchFamily="34" charset="0"/>
              </a:rPr>
              <a:t>The logic used is extracted unknown pattern identified by applying various classification algorithms in data mining on the training dataset with help of </a:t>
            </a:r>
            <a:r>
              <a:rPr lang="en-US" b="1" dirty="0" err="1">
                <a:latin typeface="Arial" panose="020B0604020202020204" pitchFamily="34" charset="0"/>
                <a:cs typeface="Arial" panose="020B0604020202020204" pitchFamily="34" charset="0"/>
              </a:rPr>
              <a:t>weka</a:t>
            </a:r>
            <a:r>
              <a:rPr lang="en-US" b="1" dirty="0">
                <a:latin typeface="Arial" panose="020B0604020202020204" pitchFamily="34" charset="0"/>
                <a:cs typeface="Arial" panose="020B0604020202020204" pitchFamily="34" charset="0"/>
              </a:rPr>
              <a:t>.</a:t>
            </a:r>
          </a:p>
        </p:txBody>
      </p:sp>
      <p:pic>
        <p:nvPicPr>
          <p:cNvPr id="2" name="Picture 1"/>
          <p:cNvPicPr>
            <a:picLocks noChangeAspect="1"/>
          </p:cNvPicPr>
          <p:nvPr/>
        </p:nvPicPr>
        <p:blipFill rotWithShape="1">
          <a:blip r:embed="rId2"/>
          <a:srcRect l="29844" t="60000" r="29124" b="4259"/>
          <a:stretch/>
        </p:blipFill>
        <p:spPr>
          <a:xfrm>
            <a:off x="7727373" y="2590800"/>
            <a:ext cx="3619501" cy="2451100"/>
          </a:xfrm>
          <a:prstGeom prst="rect">
            <a:avLst/>
          </a:prstGeom>
        </p:spPr>
      </p:pic>
    </p:spTree>
    <p:extLst>
      <p:ext uri="{BB962C8B-B14F-4D97-AF65-F5344CB8AC3E}">
        <p14:creationId xmlns:p14="http://schemas.microsoft.com/office/powerpoint/2010/main" val="22020531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748146" y="21351"/>
            <a:ext cx="10598728"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dirty="0">
                <a:latin typeface="Arial" panose="020B0604020202020204" pitchFamily="34" charset="0"/>
                <a:cs typeface="Arial" panose="020B0604020202020204" pitchFamily="34" charset="0"/>
              </a:rPr>
              <a:t>Future Scope</a:t>
            </a:r>
            <a:endParaRPr lang="en-US" sz="4000" b="1" cap="none" dirty="0">
              <a:latin typeface="Arial" panose="020B0604020202020204" pitchFamily="34" charset="0"/>
              <a:cs typeface="Arial" panose="020B0604020202020204" pitchFamily="34" charset="0"/>
            </a:endParaRPr>
          </a:p>
        </p:txBody>
      </p:sp>
      <p:sp>
        <p:nvSpPr>
          <p:cNvPr id="7" name="Content Placeholder 2"/>
          <p:cNvSpPr>
            <a:spLocks noGrp="1"/>
          </p:cNvSpPr>
          <p:nvPr>
            <p:ph idx="1"/>
          </p:nvPr>
        </p:nvSpPr>
        <p:spPr>
          <a:xfrm>
            <a:off x="684212" y="1507067"/>
            <a:ext cx="11075988" cy="4800600"/>
          </a:xfrm>
        </p:spPr>
        <p:txBody>
          <a:bodyPr>
            <a:normAutofit/>
          </a:bodyPr>
          <a:lstStyle/>
          <a:p>
            <a:pPr>
              <a:lnSpc>
                <a:spcPct val="150000"/>
              </a:lnSpc>
            </a:pPr>
            <a:r>
              <a:rPr lang="en-US" dirty="0">
                <a:latin typeface="Arial" panose="020B0604020202020204" pitchFamily="34" charset="0"/>
                <a:cs typeface="Arial" panose="020B0604020202020204" pitchFamily="34" charset="0"/>
              </a:rPr>
              <a:t>Use of data mining in education field is will continuously improve the overall education quality not only limited to India.</a:t>
            </a:r>
          </a:p>
          <a:p>
            <a:pPr>
              <a:lnSpc>
                <a:spcPct val="150000"/>
              </a:lnSpc>
            </a:pPr>
            <a:r>
              <a:rPr lang="en-US" dirty="0">
                <a:latin typeface="Arial" panose="020B0604020202020204" pitchFamily="34" charset="0"/>
                <a:cs typeface="Arial" panose="020B0604020202020204" pitchFamily="34" charset="0"/>
              </a:rPr>
              <a:t>Academic responsible and educators will be able to introduce advanced </a:t>
            </a:r>
            <a:r>
              <a:rPr lang="en-US" dirty="0" err="1">
                <a:latin typeface="Arial" panose="020B0604020202020204" pitchFamily="34" charset="0"/>
                <a:cs typeface="Arial" panose="020B0604020202020204" pitchFamily="34" charset="0"/>
              </a:rPr>
              <a:t>lerning</a:t>
            </a:r>
            <a:r>
              <a:rPr lang="en-US" dirty="0">
                <a:latin typeface="Arial" panose="020B0604020202020204" pitchFamily="34" charset="0"/>
                <a:cs typeface="Arial" panose="020B0604020202020204" pitchFamily="34" charset="0"/>
              </a:rPr>
              <a:t> methods.</a:t>
            </a:r>
          </a:p>
          <a:p>
            <a:pPr>
              <a:lnSpc>
                <a:spcPct val="150000"/>
              </a:lnSpc>
            </a:pPr>
            <a:r>
              <a:rPr lang="en-US" dirty="0">
                <a:latin typeface="Arial" panose="020B0604020202020204" pitchFamily="34" charset="0"/>
                <a:cs typeface="Arial" panose="020B0604020202020204" pitchFamily="34" charset="0"/>
              </a:rPr>
              <a:t>E-learning can be motivated, as the use of social networking tools like Blog and Facebook since these applications already gained high popularity among students and suitable to be used to engage the students with collaborative learning.</a:t>
            </a:r>
          </a:p>
          <a:p>
            <a:pPr>
              <a:lnSpc>
                <a:spcPct val="150000"/>
              </a:lnSpc>
            </a:pPr>
            <a:r>
              <a:rPr lang="en-US" dirty="0">
                <a:latin typeface="Arial" panose="020B0604020202020204" pitchFamily="34" charset="0"/>
                <a:cs typeface="Arial" panose="020B0604020202020204" pitchFamily="34" charset="0"/>
              </a:rPr>
              <a:t>Reducing instructor intervention by supporting decision and recommendation systems.</a:t>
            </a:r>
          </a:p>
          <a:p>
            <a:pPr>
              <a:lnSpc>
                <a:spcPct val="150000"/>
              </a:lnSpc>
            </a:pPr>
            <a:r>
              <a:rPr lang="en-US" dirty="0">
                <a:latin typeface="Arial" panose="020B0604020202020204" pitchFamily="34" charset="0"/>
                <a:cs typeface="Arial" panose="020B0604020202020204" pitchFamily="34" charset="0"/>
              </a:rPr>
              <a:t>Future possibility of Implementing new algorithms and machine learning systems to achieve better accuracy and less processing time.</a:t>
            </a:r>
          </a:p>
        </p:txBody>
      </p:sp>
    </p:spTree>
    <p:extLst>
      <p:ext uri="{BB962C8B-B14F-4D97-AF65-F5344CB8AC3E}">
        <p14:creationId xmlns:p14="http://schemas.microsoft.com/office/powerpoint/2010/main" val="36429272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25081"/>
            <a:ext cx="9471170" cy="1507067"/>
          </a:xfrm>
        </p:spPr>
        <p:txBody>
          <a:bodyPr>
            <a:normAutofit/>
          </a:bodyPr>
          <a:lstStyle/>
          <a:p>
            <a:r>
              <a:rPr lang="en-US" sz="4000" b="1" cap="none" dirty="0">
                <a:latin typeface="Arial" panose="020B0604020202020204" pitchFamily="34" charset="0"/>
                <a:cs typeface="Arial" panose="020B0604020202020204" pitchFamily="34" charset="0"/>
              </a:rPr>
              <a:t>CONCLUSION AND IMPLICATIONS</a:t>
            </a:r>
          </a:p>
        </p:txBody>
      </p:sp>
      <p:sp>
        <p:nvSpPr>
          <p:cNvPr id="3" name="Content Placeholder 2"/>
          <p:cNvSpPr>
            <a:spLocks noGrp="1"/>
          </p:cNvSpPr>
          <p:nvPr>
            <p:ph idx="1"/>
          </p:nvPr>
        </p:nvSpPr>
        <p:spPr>
          <a:xfrm>
            <a:off x="684212" y="2142695"/>
            <a:ext cx="10898188" cy="3615267"/>
          </a:xfrm>
        </p:spPr>
        <p:txBody>
          <a:bodyPr>
            <a:noAutofit/>
          </a:bodyPr>
          <a:lstStyle/>
          <a:p>
            <a:r>
              <a:rPr lang="en-US" dirty="0">
                <a:latin typeface="Arial" panose="020B0604020202020204" pitchFamily="34" charset="0"/>
                <a:cs typeface="Arial" panose="020B0604020202020204" pitchFamily="34" charset="0"/>
              </a:rPr>
              <a:t>In this project, we analyzed students’ academic performance by predicting of possible grades i.e. to help improve the </a:t>
            </a:r>
            <a:r>
              <a:rPr lang="en-US" b="1" dirty="0">
                <a:latin typeface="Arial" panose="020B0604020202020204" pitchFamily="34" charset="0"/>
                <a:cs typeface="Arial" panose="020B0604020202020204" pitchFamily="34" charset="0"/>
              </a:rPr>
              <a:t>quality of the education</a:t>
            </a:r>
            <a:r>
              <a:rPr lang="en-US" dirty="0">
                <a:latin typeface="Arial" panose="020B0604020202020204" pitchFamily="34" charset="0"/>
                <a:cs typeface="Arial" panose="020B0604020202020204" pitchFamily="34" charset="0"/>
              </a:rPr>
              <a:t> imparted to them. </a:t>
            </a:r>
          </a:p>
          <a:p>
            <a:r>
              <a:rPr lang="en-US" dirty="0">
                <a:latin typeface="Arial" panose="020B0604020202020204" pitchFamily="34" charset="0"/>
                <a:cs typeface="Arial" panose="020B0604020202020204" pitchFamily="34" charset="0"/>
              </a:rPr>
              <a:t>We tested the </a:t>
            </a:r>
            <a:r>
              <a:rPr lang="en-US" b="1" dirty="0">
                <a:latin typeface="Arial" panose="020B0604020202020204" pitchFamily="34" charset="0"/>
                <a:cs typeface="Arial" panose="020B0604020202020204" pitchFamily="34" charset="0"/>
              </a:rPr>
              <a:t>accuracies</a:t>
            </a:r>
            <a:r>
              <a:rPr lang="en-US" dirty="0">
                <a:latin typeface="Arial" panose="020B0604020202020204" pitchFamily="34" charset="0"/>
                <a:cs typeface="Arial" panose="020B0604020202020204" pitchFamily="34" charset="0"/>
              </a:rPr>
              <a:t> of Naïve Bayes, J48 and </a:t>
            </a:r>
            <a:r>
              <a:rPr lang="en-US" dirty="0" err="1">
                <a:latin typeface="Arial" panose="020B0604020202020204" pitchFamily="34" charset="0"/>
                <a:cs typeface="Arial" panose="020B0604020202020204" pitchFamily="34" charset="0"/>
              </a:rPr>
              <a:t>Jrip</a:t>
            </a:r>
            <a:r>
              <a:rPr lang="en-US" dirty="0">
                <a:latin typeface="Arial" panose="020B0604020202020204" pitchFamily="34" charset="0"/>
                <a:cs typeface="Arial" panose="020B0604020202020204" pitchFamily="34" charset="0"/>
              </a:rPr>
              <a:t> classification algorithms in which </a:t>
            </a:r>
            <a:r>
              <a:rPr lang="en-US" b="1" dirty="0" err="1">
                <a:latin typeface="Arial" panose="020B0604020202020204" pitchFamily="34" charset="0"/>
                <a:cs typeface="Arial" panose="020B0604020202020204" pitchFamily="34" charset="0"/>
              </a:rPr>
              <a:t>Jrip</a:t>
            </a:r>
            <a:r>
              <a:rPr lang="en-US" dirty="0">
                <a:latin typeface="Arial" panose="020B0604020202020204" pitchFamily="34" charset="0"/>
                <a:cs typeface="Arial" panose="020B0604020202020204" pitchFamily="34" charset="0"/>
              </a:rPr>
              <a:t> algorithm showed the most accuracy of </a:t>
            </a:r>
            <a:r>
              <a:rPr lang="en-US" b="1" dirty="0">
                <a:latin typeface="Arial" panose="020B0604020202020204" pitchFamily="34" charset="0"/>
                <a:cs typeface="Arial" panose="020B0604020202020204" pitchFamily="34" charset="0"/>
              </a:rPr>
              <a:t>99%</a:t>
            </a:r>
            <a:r>
              <a:rPr lang="en-US" dirty="0">
                <a:latin typeface="Arial" panose="020B0604020202020204" pitchFamily="34" charset="0"/>
                <a:cs typeface="Arial" panose="020B0604020202020204" pitchFamily="34" charset="0"/>
              </a:rPr>
              <a:t>. Also used J48/ Decision tree algorithm to understand the logic/model.</a:t>
            </a:r>
          </a:p>
          <a:p>
            <a:r>
              <a:rPr lang="en-US" dirty="0">
                <a:latin typeface="Arial" panose="020B0604020202020204" pitchFamily="34" charset="0"/>
                <a:cs typeface="Arial" panose="020B0604020202020204" pitchFamily="34" charset="0"/>
              </a:rPr>
              <a:t>We achieved the goal of our project i.e. to </a:t>
            </a:r>
            <a:r>
              <a:rPr lang="en-US" b="1" dirty="0">
                <a:latin typeface="Arial" panose="020B0604020202020204" pitchFamily="34" charset="0"/>
                <a:cs typeface="Arial" panose="020B0604020202020204" pitchFamily="34" charset="0"/>
              </a:rPr>
              <a:t>developed the mode</a:t>
            </a:r>
            <a:r>
              <a:rPr lang="en-US" dirty="0">
                <a:latin typeface="Arial" panose="020B0604020202020204" pitchFamily="34" charset="0"/>
                <a:cs typeface="Arial" panose="020B0604020202020204" pitchFamily="34" charset="0"/>
              </a:rPr>
              <a:t>l using data mining to predict the students grades by extracting the pattern from available training set. Hence we can predict the future problems and find solution on them.</a:t>
            </a:r>
          </a:p>
          <a:p>
            <a:r>
              <a:rPr lang="en-US" dirty="0">
                <a:latin typeface="Arial" panose="020B0604020202020204" pitchFamily="34" charset="0"/>
                <a:cs typeface="Arial" panose="020B0604020202020204" pitchFamily="34" charset="0"/>
              </a:rPr>
              <a:t>We might, of course, encounter some problems, such as data collection and its processing as EDM field is still evolving.</a:t>
            </a:r>
          </a:p>
          <a:p>
            <a:r>
              <a:rPr lang="en-US" dirty="0">
                <a:latin typeface="Arial" panose="020B0604020202020204" pitchFamily="34" charset="0"/>
                <a:cs typeface="Arial" panose="020B0604020202020204" pitchFamily="34" charset="0"/>
              </a:rPr>
              <a:t>We hope that this review will be able to shed some useful insights for researchers and educators in order for educational data mining to become a mature area.</a:t>
            </a: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725518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8250" y="2500833"/>
            <a:ext cx="8534400" cy="1507067"/>
          </a:xfrm>
        </p:spPr>
        <p:txBody>
          <a:bodyPr>
            <a:normAutofit/>
          </a:bodyPr>
          <a:lstStyle/>
          <a:p>
            <a:pPr algn="ctr"/>
            <a:r>
              <a:rPr lang="en-US" sz="6000" b="1" dirty="0">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12663176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773" y="13036"/>
            <a:ext cx="8534400" cy="1507067"/>
          </a:xfrm>
        </p:spPr>
        <p:txBody>
          <a:bodyPr>
            <a:normAutofit/>
          </a:bodyPr>
          <a:lstStyle/>
          <a:p>
            <a:r>
              <a:rPr lang="en-US" sz="4000" b="1" cap="none" dirty="0">
                <a:latin typeface="Arial" panose="020B0604020202020204" pitchFamily="34" charset="0"/>
                <a:cs typeface="Arial" panose="020B0604020202020204" pitchFamily="34" charset="0"/>
              </a:rPr>
              <a:t>PROBLEM DEFINITION</a:t>
            </a:r>
          </a:p>
        </p:txBody>
      </p:sp>
      <p:sp>
        <p:nvSpPr>
          <p:cNvPr id="3" name="Content Placeholder 2"/>
          <p:cNvSpPr>
            <a:spLocks noGrp="1"/>
          </p:cNvSpPr>
          <p:nvPr>
            <p:ph idx="1"/>
          </p:nvPr>
        </p:nvSpPr>
        <p:spPr>
          <a:xfrm>
            <a:off x="755772" y="1727421"/>
            <a:ext cx="10369427" cy="3615267"/>
          </a:xfrm>
        </p:spPr>
        <p:txBody>
          <a:bodyPr>
            <a:normAutofit/>
          </a:bodyPr>
          <a:lstStyle/>
          <a:p>
            <a:r>
              <a:rPr lang="en-US" dirty="0">
                <a:latin typeface="Arial" panose="020B0604020202020204" pitchFamily="34" charset="0"/>
                <a:cs typeface="Arial" panose="020B0604020202020204" pitchFamily="34" charset="0"/>
              </a:rPr>
              <a:t>With the help of analysis, we can predict the result of the student, dropout of any student, placement of the student, behavior of the student etc. </a:t>
            </a:r>
          </a:p>
          <a:p>
            <a:r>
              <a:rPr lang="en-US" dirty="0">
                <a:latin typeface="Arial" panose="020B0604020202020204" pitchFamily="34" charset="0"/>
                <a:cs typeface="Arial" panose="020B0604020202020204" pitchFamily="34" charset="0"/>
              </a:rPr>
              <a:t>If any student having a risk of failure and we can predict that risk in advance, then we can provide timely help to that student. There are lots of data mining techniques which are applied on educational data like classification and clustering </a:t>
            </a:r>
          </a:p>
        </p:txBody>
      </p:sp>
    </p:spTree>
    <p:extLst>
      <p:ext uri="{BB962C8B-B14F-4D97-AF65-F5344CB8AC3E}">
        <p14:creationId xmlns:p14="http://schemas.microsoft.com/office/powerpoint/2010/main" val="2006881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229657"/>
            <a:ext cx="8534400" cy="1507067"/>
          </a:xfrm>
        </p:spPr>
        <p:txBody>
          <a:bodyPr>
            <a:normAutofit/>
          </a:bodyPr>
          <a:lstStyle/>
          <a:p>
            <a:r>
              <a:rPr lang="en-US" sz="4000" b="1" cap="none" dirty="0">
                <a:latin typeface="Arial" panose="020B0604020202020204" pitchFamily="34" charset="0"/>
                <a:cs typeface="Arial" panose="020B0604020202020204" pitchFamily="34" charset="0"/>
              </a:rPr>
              <a:t>FACTS</a:t>
            </a:r>
          </a:p>
        </p:txBody>
      </p:sp>
      <p:sp>
        <p:nvSpPr>
          <p:cNvPr id="3" name="Content Placeholder 2"/>
          <p:cNvSpPr>
            <a:spLocks noGrp="1"/>
          </p:cNvSpPr>
          <p:nvPr>
            <p:ph idx="1"/>
          </p:nvPr>
        </p:nvSpPr>
        <p:spPr>
          <a:xfrm>
            <a:off x="684211" y="1455090"/>
            <a:ext cx="10718079" cy="4427128"/>
          </a:xfrm>
        </p:spPr>
        <p:txBody>
          <a:bodyPr>
            <a:normAutofit/>
          </a:bodyPr>
          <a:lstStyle/>
          <a:p>
            <a:r>
              <a:rPr lang="en-US" dirty="0">
                <a:latin typeface="Arial" panose="020B0604020202020204" pitchFamily="34" charset="0"/>
                <a:cs typeface="Arial" panose="020B0604020202020204" pitchFamily="34" charset="0"/>
              </a:rPr>
              <a:t>A study by the National Assessment and Accreditation Council showed that </a:t>
            </a:r>
            <a:r>
              <a:rPr lang="en-US" b="1" dirty="0">
                <a:latin typeface="Arial" panose="020B0604020202020204" pitchFamily="34" charset="0"/>
                <a:cs typeface="Arial" panose="020B0604020202020204" pitchFamily="34" charset="0"/>
              </a:rPr>
              <a:t>90 % of the colleges </a:t>
            </a:r>
            <a:r>
              <a:rPr lang="en-US" dirty="0">
                <a:latin typeface="Arial" panose="020B0604020202020204" pitchFamily="34" charset="0"/>
                <a:cs typeface="Arial" panose="020B0604020202020204" pitchFamily="34" charset="0"/>
              </a:rPr>
              <a:t>and </a:t>
            </a:r>
            <a:r>
              <a:rPr lang="en-US" b="1" dirty="0">
                <a:latin typeface="Arial" panose="020B0604020202020204" pitchFamily="34" charset="0"/>
                <a:cs typeface="Arial" panose="020B0604020202020204" pitchFamily="34" charset="0"/>
              </a:rPr>
              <a:t>70 % of the universities </a:t>
            </a:r>
            <a:r>
              <a:rPr lang="en-US" dirty="0">
                <a:latin typeface="Arial" panose="020B0604020202020204" pitchFamily="34" charset="0"/>
                <a:cs typeface="Arial" panose="020B0604020202020204" pitchFamily="34" charset="0"/>
              </a:rPr>
              <a:t>that the council graded were of middling or poor quality in </a:t>
            </a:r>
            <a:r>
              <a:rPr lang="en-US" b="1" dirty="0">
                <a:latin typeface="Arial" panose="020B0604020202020204" pitchFamily="34" charset="0"/>
                <a:cs typeface="Arial" panose="020B0604020202020204" pitchFamily="34" charset="0"/>
              </a:rPr>
              <a:t>India</a:t>
            </a:r>
            <a:r>
              <a:rPr lang="en-US" dirty="0">
                <a:latin typeface="Arial" panose="020B0604020202020204" pitchFamily="34" charset="0"/>
                <a:cs typeface="Arial" panose="020B0604020202020204" pitchFamily="34" charset="0"/>
              </a:rPr>
              <a:t>.</a:t>
            </a:r>
          </a:p>
          <a:p>
            <a:r>
              <a:rPr lang="en-US" dirty="0">
                <a:latin typeface="Arial" panose="020B0604020202020204" pitchFamily="34" charset="0"/>
                <a:cs typeface="Arial" panose="020B0604020202020204" pitchFamily="34" charset="0"/>
              </a:rPr>
              <a:t>India has one of the lowest higher education enrollment ratio of </a:t>
            </a:r>
            <a:r>
              <a:rPr lang="en-US" b="1" dirty="0">
                <a:latin typeface="Arial" panose="020B0604020202020204" pitchFamily="34" charset="0"/>
                <a:cs typeface="Arial" panose="020B0604020202020204" pitchFamily="34" charset="0"/>
              </a:rPr>
              <a:t>11</a:t>
            </a:r>
            <a:r>
              <a:rPr lang="en-US" dirty="0">
                <a:latin typeface="Arial" panose="020B0604020202020204" pitchFamily="34" charset="0"/>
                <a:cs typeface="Arial" panose="020B0604020202020204" pitchFamily="34" charset="0"/>
              </a:rPr>
              <a:t>%. In the US it is</a:t>
            </a:r>
            <a:r>
              <a:rPr lang="en-US" b="1" dirty="0">
                <a:latin typeface="Arial" panose="020B0604020202020204" pitchFamily="34" charset="0"/>
                <a:cs typeface="Arial" panose="020B0604020202020204" pitchFamily="34" charset="0"/>
              </a:rPr>
              <a:t> 83</a:t>
            </a:r>
            <a:r>
              <a:rPr lang="en-US" dirty="0">
                <a:latin typeface="Arial" panose="020B0604020202020204" pitchFamily="34" charset="0"/>
                <a:cs typeface="Arial" panose="020B0604020202020204" pitchFamily="34" charset="0"/>
              </a:rPr>
              <a:t> per cent.</a:t>
            </a:r>
          </a:p>
          <a:p>
            <a:r>
              <a:rPr lang="en-US" dirty="0">
                <a:latin typeface="Arial" panose="020B0604020202020204" pitchFamily="34" charset="0"/>
                <a:cs typeface="Arial" panose="020B0604020202020204" pitchFamily="34" charset="0"/>
              </a:rPr>
              <a:t>While 347,985 students earned business degrees in past year, only 15,496 grads walked away with a degree in mathematics. I find that sad.</a:t>
            </a:r>
          </a:p>
          <a:p>
            <a:r>
              <a:rPr lang="en-US" dirty="0">
                <a:latin typeface="Arial" panose="020B0604020202020204" pitchFamily="34" charset="0"/>
                <a:cs typeface="Arial" panose="020B0604020202020204" pitchFamily="34" charset="0"/>
              </a:rPr>
              <a:t>Nationwide the number of high school graduates is expected to grow 10 percent in the next 10 years. </a:t>
            </a:r>
          </a:p>
        </p:txBody>
      </p:sp>
    </p:spTree>
    <p:extLst>
      <p:ext uri="{BB962C8B-B14F-4D97-AF65-F5344CB8AC3E}">
        <p14:creationId xmlns:p14="http://schemas.microsoft.com/office/powerpoint/2010/main" val="31065431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773" y="13036"/>
            <a:ext cx="8534400" cy="1507067"/>
          </a:xfrm>
        </p:spPr>
        <p:txBody>
          <a:bodyPr>
            <a:normAutofit/>
          </a:bodyPr>
          <a:lstStyle/>
          <a:p>
            <a:r>
              <a:rPr lang="en-US" sz="4000" b="1" cap="none" dirty="0">
                <a:latin typeface="Arial" panose="020B0604020202020204" pitchFamily="34" charset="0"/>
                <a:cs typeface="Arial" panose="020B0604020202020204" pitchFamily="34" charset="0"/>
              </a:rPr>
              <a:t>PROJECT GOAL</a:t>
            </a:r>
          </a:p>
        </p:txBody>
      </p:sp>
      <p:sp>
        <p:nvSpPr>
          <p:cNvPr id="3" name="Content Placeholder 2"/>
          <p:cNvSpPr>
            <a:spLocks noGrp="1"/>
          </p:cNvSpPr>
          <p:nvPr>
            <p:ph idx="1"/>
          </p:nvPr>
        </p:nvSpPr>
        <p:spPr>
          <a:xfrm>
            <a:off x="755772" y="1727421"/>
            <a:ext cx="10618809" cy="3615267"/>
          </a:xfrm>
        </p:spPr>
        <p:txBody>
          <a:bodyPr>
            <a:normAutofit/>
          </a:bodyPr>
          <a:lstStyle/>
          <a:p>
            <a:r>
              <a:rPr lang="en-US" dirty="0">
                <a:latin typeface="Arial" panose="020B0604020202020204" pitchFamily="34" charset="0"/>
                <a:cs typeface="Arial" panose="020B0604020202020204" pitchFamily="34" charset="0"/>
              </a:rPr>
              <a:t>To develop a model/system that had the capability of predicting the student’s success</a:t>
            </a:r>
          </a:p>
          <a:p>
            <a:r>
              <a:rPr lang="en-US" dirty="0">
                <a:latin typeface="Arial" panose="020B0604020202020204" pitchFamily="34" charset="0"/>
                <a:cs typeface="Arial" panose="020B0604020202020204" pitchFamily="34" charset="0"/>
              </a:rPr>
              <a:t>Help universities for better plan for the anticipated number of students enrolling in their programs, predict the dropout ratio, easily identify weak students, and make better use of available resources ranging from the number of faculties to the utilization of other resources</a:t>
            </a:r>
          </a:p>
          <a:p>
            <a:r>
              <a:rPr lang="en-US" dirty="0">
                <a:latin typeface="Arial" panose="020B0604020202020204" pitchFamily="34" charset="0"/>
                <a:cs typeface="Arial" panose="020B0604020202020204" pitchFamily="34" charset="0"/>
              </a:rPr>
              <a:t>to improve its learning process to better benefit students. </a:t>
            </a:r>
          </a:p>
        </p:txBody>
      </p:sp>
      <p:pic>
        <p:nvPicPr>
          <p:cNvPr id="4" name="Picture 3"/>
          <p:cNvPicPr>
            <a:picLocks noChangeAspect="1"/>
          </p:cNvPicPr>
          <p:nvPr/>
        </p:nvPicPr>
        <p:blipFill>
          <a:blip r:embed="rId2"/>
          <a:stretch>
            <a:fillRect/>
          </a:stretch>
        </p:blipFill>
        <p:spPr>
          <a:xfrm>
            <a:off x="8902245" y="3708289"/>
            <a:ext cx="2777412" cy="2744864"/>
          </a:xfrm>
          <a:prstGeom prst="rect">
            <a:avLst/>
          </a:prstGeom>
        </p:spPr>
      </p:pic>
    </p:spTree>
    <p:extLst>
      <p:ext uri="{BB962C8B-B14F-4D97-AF65-F5344CB8AC3E}">
        <p14:creationId xmlns:p14="http://schemas.microsoft.com/office/powerpoint/2010/main" val="3297786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4942" y="0"/>
            <a:ext cx="10890458" cy="1507067"/>
          </a:xfrm>
        </p:spPr>
        <p:txBody>
          <a:bodyPr>
            <a:normAutofit/>
          </a:bodyPr>
          <a:lstStyle/>
          <a:p>
            <a:r>
              <a:rPr lang="en-US" sz="4000" b="1" cap="none" dirty="0">
                <a:latin typeface="Arial" panose="020B0604020202020204" pitchFamily="34" charset="0"/>
                <a:cs typeface="Arial" panose="020B0604020202020204" pitchFamily="34" charset="0"/>
              </a:rPr>
              <a:t>WHY DATA MINING FOR PREDICTION??</a:t>
            </a:r>
          </a:p>
        </p:txBody>
      </p:sp>
      <p:sp>
        <p:nvSpPr>
          <p:cNvPr id="3" name="Content Placeholder 2"/>
          <p:cNvSpPr>
            <a:spLocks noGrp="1"/>
          </p:cNvSpPr>
          <p:nvPr>
            <p:ph idx="1"/>
          </p:nvPr>
        </p:nvSpPr>
        <p:spPr>
          <a:xfrm>
            <a:off x="684212" y="1292549"/>
            <a:ext cx="10123488" cy="4371651"/>
          </a:xfrm>
        </p:spPr>
        <p:txBody>
          <a:bodyPr>
            <a:normAutofit/>
          </a:bodyPr>
          <a:lstStyle/>
          <a:p>
            <a:pPr marL="0" indent="0">
              <a:buNone/>
            </a:pPr>
            <a:endParaRPr lang="en-US" dirty="0">
              <a:latin typeface="Arial" panose="020B0604020202020204" pitchFamily="34" charset="0"/>
              <a:cs typeface="Arial" panose="020B0604020202020204" pitchFamily="34" charset="0"/>
            </a:endParaRPr>
          </a:p>
          <a:p>
            <a:pPr marL="0" indent="0">
              <a:buNone/>
            </a:pP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There are two forms of data analysis that can be used for extracting models describing important classes or to predict future data trends. These two forms are as follows −</a:t>
            </a:r>
          </a:p>
          <a:p>
            <a:r>
              <a:rPr lang="en-US" dirty="0">
                <a:latin typeface="Arial" panose="020B0604020202020204" pitchFamily="34" charset="0"/>
                <a:cs typeface="Arial" panose="020B0604020202020204" pitchFamily="34" charset="0"/>
              </a:rPr>
              <a:t>Classification</a:t>
            </a:r>
          </a:p>
          <a:p>
            <a:r>
              <a:rPr lang="en-US" dirty="0">
                <a:latin typeface="Arial" panose="020B0604020202020204" pitchFamily="34" charset="0"/>
                <a:cs typeface="Arial" panose="020B0604020202020204" pitchFamily="34" charset="0"/>
              </a:rPr>
              <a:t>Prediction</a:t>
            </a:r>
          </a:p>
          <a:p>
            <a:pPr marL="0" indent="0">
              <a:buNone/>
            </a:pPr>
            <a:r>
              <a:rPr lang="en-US" dirty="0">
                <a:latin typeface="Arial" panose="020B0604020202020204" pitchFamily="34" charset="0"/>
                <a:cs typeface="Arial" panose="020B0604020202020204" pitchFamily="34" charset="0"/>
              </a:rPr>
              <a:t>For example, we can build a classification model to categorize bank loan applications as either safe or risky, or a prediction model to predict the expenditures in dollars of potential customers on computer equipment given their income and occupation.</a:t>
            </a:r>
          </a:p>
        </p:txBody>
      </p:sp>
      <p:pic>
        <p:nvPicPr>
          <p:cNvPr id="4" name="Picture 3"/>
          <p:cNvPicPr>
            <a:picLocks noChangeAspect="1"/>
          </p:cNvPicPr>
          <p:nvPr/>
        </p:nvPicPr>
        <p:blipFill>
          <a:blip r:embed="rId2"/>
          <a:stretch>
            <a:fillRect/>
          </a:stretch>
        </p:blipFill>
        <p:spPr>
          <a:xfrm flipH="1">
            <a:off x="9270999" y="4693298"/>
            <a:ext cx="2687673" cy="2164702"/>
          </a:xfrm>
          <a:prstGeom prst="rect">
            <a:avLst/>
          </a:prstGeom>
        </p:spPr>
      </p:pic>
    </p:spTree>
    <p:extLst>
      <p:ext uri="{BB962C8B-B14F-4D97-AF65-F5344CB8AC3E}">
        <p14:creationId xmlns:p14="http://schemas.microsoft.com/office/powerpoint/2010/main" val="1414166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772" y="21351"/>
            <a:ext cx="9424547" cy="1507067"/>
          </a:xfrm>
        </p:spPr>
        <p:txBody>
          <a:bodyPr>
            <a:normAutofit/>
          </a:bodyPr>
          <a:lstStyle/>
          <a:p>
            <a:r>
              <a:rPr lang="en-US" sz="4000" b="1" cap="none" dirty="0">
                <a:latin typeface="Arial" panose="020B0604020202020204" pitchFamily="34" charset="0"/>
                <a:cs typeface="Arial" panose="020B0604020202020204" pitchFamily="34" charset="0"/>
              </a:rPr>
              <a:t>EDUCATIONAL DATA MINING (EDM)</a:t>
            </a:r>
          </a:p>
        </p:txBody>
      </p:sp>
      <p:sp>
        <p:nvSpPr>
          <p:cNvPr id="3" name="Content Placeholder 2"/>
          <p:cNvSpPr>
            <a:spLocks noGrp="1"/>
          </p:cNvSpPr>
          <p:nvPr>
            <p:ph idx="1"/>
          </p:nvPr>
        </p:nvSpPr>
        <p:spPr>
          <a:xfrm>
            <a:off x="755772" y="1727421"/>
            <a:ext cx="10712327" cy="2755679"/>
          </a:xfrm>
        </p:spPr>
        <p:txBody>
          <a:bodyPr>
            <a:normAutofit/>
          </a:bodyPr>
          <a:lstStyle/>
          <a:p>
            <a:r>
              <a:rPr lang="en-US" b="1" dirty="0">
                <a:latin typeface="Arial" panose="020B0604020202020204" pitchFamily="34" charset="0"/>
                <a:cs typeface="Arial" panose="020B0604020202020204" pitchFamily="34" charset="0"/>
              </a:rPr>
              <a:t>It is </a:t>
            </a:r>
            <a:r>
              <a:rPr lang="en-US" dirty="0">
                <a:latin typeface="Arial" panose="020B0604020202020204" pitchFamily="34" charset="0"/>
                <a:cs typeface="Arial" panose="020B0604020202020204" pitchFamily="34" charset="0"/>
              </a:rPr>
              <a:t>an emerging discipline, concerned with developing methods for exploring the unique types of data that come from educational settings, and using those methods to better understand students, and the settings which they learn in.</a:t>
            </a:r>
          </a:p>
          <a:p>
            <a:r>
              <a:rPr lang="en-US" dirty="0">
                <a:latin typeface="Arial" panose="020B0604020202020204" pitchFamily="34" charset="0"/>
                <a:cs typeface="Arial" panose="020B0604020202020204" pitchFamily="34" charset="0"/>
              </a:rPr>
              <a:t>Used to research and build models based on assumption of PATTERNS AND PREDICTION. </a:t>
            </a:r>
          </a:p>
        </p:txBody>
      </p:sp>
      <p:pic>
        <p:nvPicPr>
          <p:cNvPr id="5" name="Picture 4"/>
          <p:cNvPicPr>
            <a:picLocks noChangeAspect="1"/>
          </p:cNvPicPr>
          <p:nvPr/>
        </p:nvPicPr>
        <p:blipFill>
          <a:blip r:embed="rId2"/>
          <a:stretch>
            <a:fillRect/>
          </a:stretch>
        </p:blipFill>
        <p:spPr>
          <a:xfrm>
            <a:off x="9244032" y="4054434"/>
            <a:ext cx="2509157" cy="2509157"/>
          </a:xfrm>
          <a:prstGeom prst="rect">
            <a:avLst/>
          </a:prstGeom>
        </p:spPr>
      </p:pic>
      <p:sp>
        <p:nvSpPr>
          <p:cNvPr id="7" name="Content Placeholder 2"/>
          <p:cNvSpPr txBox="1">
            <a:spLocks/>
          </p:cNvSpPr>
          <p:nvPr/>
        </p:nvSpPr>
        <p:spPr>
          <a:xfrm>
            <a:off x="755773" y="3741664"/>
            <a:ext cx="8794628" cy="1229093"/>
          </a:xfrm>
          <a:prstGeom prst="rect">
            <a:avLst/>
          </a:prstGeom>
        </p:spPr>
        <p:txBody>
          <a:bodyPr vert="horz" lIns="91440" tIns="45720" rIns="91440" bIns="45720" rtlCol="0" anchor="ctr">
            <a:noAutofit/>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tx1"/>
                </a:solidFill>
                <a:effectLst/>
                <a:latin typeface="+mn-lt"/>
                <a:ea typeface="+mn-ea"/>
                <a:cs typeface="+mn-cs"/>
              </a:defRPr>
            </a:lvl9pPr>
          </a:lstStyle>
          <a:p>
            <a:pPr marL="0" indent="0">
              <a:buNone/>
            </a:pPr>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If we can discern the pattern in the data and make sense of what is going on, we can predict what should come next and take the appropriate action.</a:t>
            </a:r>
          </a:p>
        </p:txBody>
      </p:sp>
    </p:spTree>
    <p:extLst>
      <p:ext uri="{BB962C8B-B14F-4D97-AF65-F5344CB8AC3E}">
        <p14:creationId xmlns:p14="http://schemas.microsoft.com/office/powerpoint/2010/main" val="15392675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https://lh5.googleusercontent.com/ixA-c0QDcR5pKlMBfJHBGqla7YwrR369CZ0GlB8gGU14klCfClXJ3Wdna4llUpqGhgmP3Z_Zmeor0Y13oaiuEnAFIM7xfSLPojElhfLNJ9PyPnVPNqYgUQv9hba7DTrwG2mh01ju"/>
          <p:cNvPicPr/>
          <p:nvPr/>
        </p:nvPicPr>
        <p:blipFill>
          <a:blip r:embed="rId2">
            <a:extLst>
              <a:ext uri="{28A0092B-C50C-407E-A947-70E740481C1C}">
                <a14:useLocalDpi xmlns:a14="http://schemas.microsoft.com/office/drawing/2010/main" val="0"/>
              </a:ext>
            </a:extLst>
          </a:blip>
          <a:srcRect/>
          <a:stretch>
            <a:fillRect/>
          </a:stretch>
        </p:blipFill>
        <p:spPr bwMode="auto">
          <a:xfrm>
            <a:off x="915015" y="1449691"/>
            <a:ext cx="10528224" cy="4646309"/>
          </a:xfrm>
          <a:prstGeom prst="rect">
            <a:avLst/>
          </a:prstGeom>
          <a:noFill/>
          <a:ln>
            <a:noFill/>
          </a:ln>
        </p:spPr>
      </p:pic>
      <p:sp>
        <p:nvSpPr>
          <p:cNvPr id="7" name="TextBox 6"/>
          <p:cNvSpPr txBox="1"/>
          <p:nvPr/>
        </p:nvSpPr>
        <p:spPr>
          <a:xfrm>
            <a:off x="5121787" y="6192985"/>
            <a:ext cx="2114681" cy="369332"/>
          </a:xfrm>
          <a:prstGeom prst="rect">
            <a:avLst/>
          </a:prstGeom>
          <a:noFill/>
        </p:spPr>
        <p:txBody>
          <a:bodyPr wrap="none" rtlCol="0">
            <a:spAutoFit/>
          </a:bodyPr>
          <a:lstStyle/>
          <a:p>
            <a:r>
              <a:rPr lang="en-US" dirty="0"/>
              <a:t>The cycle of EDM</a:t>
            </a:r>
          </a:p>
        </p:txBody>
      </p:sp>
      <p:sp>
        <p:nvSpPr>
          <p:cNvPr id="5" name="Title 1"/>
          <p:cNvSpPr txBox="1">
            <a:spLocks/>
          </p:cNvSpPr>
          <p:nvPr/>
        </p:nvSpPr>
        <p:spPr>
          <a:xfrm>
            <a:off x="755772" y="21351"/>
            <a:ext cx="9424547" cy="1507067"/>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000" b="1" cap="none" dirty="0">
                <a:latin typeface="Arial" panose="020B0604020202020204" pitchFamily="34" charset="0"/>
                <a:cs typeface="Arial" panose="020B0604020202020204" pitchFamily="34" charset="0"/>
              </a:rPr>
              <a:t>SYSTEM ARCHITECTURE</a:t>
            </a:r>
          </a:p>
        </p:txBody>
      </p:sp>
    </p:spTree>
    <p:extLst>
      <p:ext uri="{BB962C8B-B14F-4D97-AF65-F5344CB8AC3E}">
        <p14:creationId xmlns:p14="http://schemas.microsoft.com/office/powerpoint/2010/main" val="17057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2" y="0"/>
            <a:ext cx="10847388" cy="1507067"/>
          </a:xfrm>
        </p:spPr>
        <p:txBody>
          <a:bodyPr>
            <a:normAutofit/>
          </a:bodyPr>
          <a:lstStyle/>
          <a:p>
            <a:r>
              <a:rPr lang="en-US" sz="4000" b="1" cap="none" dirty="0">
                <a:latin typeface="Arial" panose="020B0604020202020204" pitchFamily="34" charset="0"/>
                <a:cs typeface="Arial" panose="020B0604020202020204" pitchFamily="34" charset="0"/>
              </a:rPr>
              <a:t>DESIGN &amp; FUNCTIONAL REQUIREMENTS</a:t>
            </a:r>
          </a:p>
        </p:txBody>
      </p:sp>
      <p:sp>
        <p:nvSpPr>
          <p:cNvPr id="3" name="Content Placeholder 2"/>
          <p:cNvSpPr>
            <a:spLocks noGrp="1"/>
          </p:cNvSpPr>
          <p:nvPr>
            <p:ph idx="1"/>
          </p:nvPr>
        </p:nvSpPr>
        <p:spPr>
          <a:xfrm>
            <a:off x="684212" y="1507067"/>
            <a:ext cx="11075988" cy="4800600"/>
          </a:xfrm>
        </p:spPr>
        <p:txBody>
          <a:bodyPr>
            <a:normAutofit/>
          </a:bodyPr>
          <a:lstStyle/>
          <a:p>
            <a:r>
              <a:rPr lang="en-US" dirty="0">
                <a:latin typeface="Arial" panose="020B0604020202020204" pitchFamily="34" charset="0"/>
                <a:cs typeface="Arial" panose="020B0604020202020204" pitchFamily="34" charset="0"/>
              </a:rPr>
              <a:t>Data mining tool should able to accept any size of dataset as input </a:t>
            </a:r>
          </a:p>
          <a:p>
            <a:r>
              <a:rPr lang="en-US" dirty="0">
                <a:latin typeface="Arial" panose="020B0604020202020204" pitchFamily="34" charset="0"/>
                <a:cs typeface="Arial" panose="020B0604020202020204" pitchFamily="34" charset="0"/>
              </a:rPr>
              <a:t>should be able to apply any type of classification technique efficiently irrespective of its size . </a:t>
            </a:r>
          </a:p>
          <a:p>
            <a:r>
              <a:rPr lang="en-US" dirty="0">
                <a:latin typeface="Arial" panose="020B0604020202020204" pitchFamily="34" charset="0"/>
                <a:cs typeface="Arial" panose="020B0604020202020204" pitchFamily="34" charset="0"/>
              </a:rPr>
              <a:t>Its execution time should be minimum, this thereby enhances accuracy as well as efficiency. The tool should be able to visualize the output processed data in any graphical manner.</a:t>
            </a:r>
          </a:p>
          <a:p>
            <a:r>
              <a:rPr lang="en-US" dirty="0">
                <a:latin typeface="Arial" panose="020B0604020202020204" pitchFamily="34" charset="0"/>
                <a:cs typeface="Arial" panose="020B0604020202020204" pitchFamily="34" charset="0"/>
              </a:rPr>
              <a:t>Training dataset of students details is required to develop the required model that defines logic for the prediction.</a:t>
            </a:r>
          </a:p>
          <a:p>
            <a:r>
              <a:rPr lang="en-US" dirty="0">
                <a:latin typeface="Arial" panose="020B0604020202020204" pitchFamily="34" charset="0"/>
                <a:cs typeface="Arial" panose="020B0604020202020204" pitchFamily="34" charset="0"/>
              </a:rPr>
              <a:t>Test dataset is required for running the model in order to predict the possible grades.</a:t>
            </a:r>
          </a:p>
          <a:p>
            <a:endParaRPr lang="en-US"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18519613"/>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AD2E03"/>
      </a:dk2>
      <a:lt2>
        <a:srgbClr val="D75626"/>
      </a:lt2>
      <a:accent1>
        <a:srgbClr val="760603"/>
      </a:accent1>
      <a:accent2>
        <a:srgbClr val="FA9C1F"/>
      </a:accent2>
      <a:accent3>
        <a:srgbClr val="D9BB55"/>
      </a:accent3>
      <a:accent4>
        <a:srgbClr val="829551"/>
      </a:accent4>
      <a:accent5>
        <a:srgbClr val="58A28B"/>
      </a:accent5>
      <a:accent6>
        <a:srgbClr val="426480"/>
      </a:accent6>
      <a:hlink>
        <a:srgbClr val="460402"/>
      </a:hlink>
      <a:folHlink>
        <a:srgbClr val="991111"/>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142000"/>
                <a:satMod val="200000"/>
                <a:lumMod val="118000"/>
              </a:schemeClr>
            </a:gs>
            <a:gs pos="100000">
              <a:schemeClr val="phClr">
                <a:shade val="94000"/>
                <a:hueMod val="22000"/>
                <a:satMod val="220000"/>
                <a:lumMod val="62000"/>
              </a:schemeClr>
            </a:gs>
          </a:gsLst>
          <a:lin ang="6120000" scaled="1"/>
        </a:gradFill>
        <a:gradFill rotWithShape="1">
          <a:gsLst>
            <a:gs pos="0">
              <a:schemeClr val="phClr">
                <a:tint val="97000"/>
                <a:hueMod val="142000"/>
                <a:satMod val="200000"/>
                <a:lumMod val="118000"/>
              </a:schemeClr>
            </a:gs>
            <a:gs pos="100000">
              <a:schemeClr val="phClr">
                <a:shade val="92000"/>
                <a:hueMod val="22000"/>
                <a:satMod val="220000"/>
                <a:lumMod val="62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2903AAAE-3EA5-424A-B142-CC51DC1F897D}"/>
    </a:ext>
  </a:extLst>
</a:theme>
</file>

<file path=docProps/app.xml><?xml version="1.0" encoding="utf-8"?>
<Properties xmlns="http://schemas.openxmlformats.org/officeDocument/2006/extended-properties" xmlns:vt="http://schemas.openxmlformats.org/officeDocument/2006/docPropsVTypes">
  <Template>TM03457444[[fn=Basis]]</Template>
  <TotalTime>865</TotalTime>
  <Words>1716</Words>
  <Application>Microsoft Office PowerPoint</Application>
  <PresentationFormat>Widescreen</PresentationFormat>
  <Paragraphs>367</Paragraphs>
  <Slides>24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Century Gothic</vt:lpstr>
      <vt:lpstr>Times New Roman</vt:lpstr>
      <vt:lpstr>Wingdings 3</vt:lpstr>
      <vt:lpstr>Slice</vt:lpstr>
      <vt:lpstr>STUDENT PERFORMANCE PREDICTION USING DATA MINING</vt:lpstr>
      <vt:lpstr>PROBLEM DEFINITION</vt:lpstr>
      <vt:lpstr>PROBLEM DEFINITION</vt:lpstr>
      <vt:lpstr>FACTS</vt:lpstr>
      <vt:lpstr>PROJECT GOAL</vt:lpstr>
      <vt:lpstr>WHY DATA MINING FOR PREDICTION??</vt:lpstr>
      <vt:lpstr>EDUCATIONAL DATA MINING (EDM)</vt:lpstr>
      <vt:lpstr>PowerPoint Presentation</vt:lpstr>
      <vt:lpstr>DESIGN &amp; FUNCTIONAL REQUIREMENTS</vt:lpstr>
      <vt:lpstr>PowerPoint Presentation</vt:lpstr>
      <vt:lpstr>Waikato Environment for Knowledge Analysis (Weka)</vt:lpstr>
      <vt:lpstr>PowerPoint Presentation</vt:lpstr>
      <vt:lpstr>PowerPoint Presentation</vt:lpstr>
      <vt:lpstr>PowerPoint Presentation</vt:lpstr>
      <vt:lpstr>PowerPoint Presentation</vt:lpstr>
      <vt:lpstr>PowerPoint Presentation</vt:lpstr>
      <vt:lpstr>TABLE OF ACCURACY</vt:lpstr>
      <vt:lpstr>PowerPoint Presentation</vt:lpstr>
      <vt:lpstr>PowerPoint Presentation</vt:lpstr>
      <vt:lpstr>PowerPoint Presentation</vt:lpstr>
      <vt:lpstr>PowerPoint Presentation</vt:lpstr>
      <vt:lpstr>PowerPoint Presentation</vt:lpstr>
      <vt:lpstr>CONCLUSION AND IMPLICATIONS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STUDENT PERFORMANCE PREDICTION USING DATA MINING</dc:title>
  <dc:creator>Ashish paul S</dc:creator>
  <cp:lastModifiedBy>mohit kirange</cp:lastModifiedBy>
  <cp:revision>129</cp:revision>
  <dcterms:created xsi:type="dcterms:W3CDTF">2016-12-12T04:03:23Z</dcterms:created>
  <dcterms:modified xsi:type="dcterms:W3CDTF">2016-12-14T04:03:03Z</dcterms:modified>
</cp:coreProperties>
</file>

<file path=docProps/thumbnail.jpeg>
</file>